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350" r:id="rId2"/>
    <p:sldId id="302" r:id="rId3"/>
    <p:sldId id="358" r:id="rId4"/>
    <p:sldId id="307" r:id="rId5"/>
    <p:sldId id="2404" r:id="rId6"/>
    <p:sldId id="2409" r:id="rId7"/>
    <p:sldId id="2410" r:id="rId8"/>
    <p:sldId id="2405" r:id="rId9"/>
    <p:sldId id="2406" r:id="rId10"/>
    <p:sldId id="2411" r:id="rId11"/>
    <p:sldId id="2412" r:id="rId12"/>
    <p:sldId id="2413" r:id="rId13"/>
    <p:sldId id="2408" r:id="rId14"/>
    <p:sldId id="2414" r:id="rId15"/>
    <p:sldId id="2415" r:id="rId16"/>
    <p:sldId id="2407" r:id="rId17"/>
    <p:sldId id="2416" r:id="rId18"/>
    <p:sldId id="2418" r:id="rId19"/>
    <p:sldId id="2417" r:id="rId20"/>
    <p:sldId id="2401" r:id="rId21"/>
    <p:sldId id="2419" r:id="rId22"/>
    <p:sldId id="2420" r:id="rId23"/>
    <p:sldId id="2421" r:id="rId24"/>
    <p:sldId id="2422" r:id="rId25"/>
    <p:sldId id="2423" r:id="rId26"/>
    <p:sldId id="2424" r:id="rId27"/>
    <p:sldId id="2425" r:id="rId28"/>
    <p:sldId id="2426" r:id="rId29"/>
    <p:sldId id="2427" r:id="rId30"/>
    <p:sldId id="2428" r:id="rId31"/>
    <p:sldId id="2429" r:id="rId32"/>
    <p:sldId id="2430" r:id="rId33"/>
    <p:sldId id="2431" r:id="rId34"/>
    <p:sldId id="2432" r:id="rId35"/>
    <p:sldId id="2433" r:id="rId36"/>
    <p:sldId id="2402" r:id="rId37"/>
    <p:sldId id="2434" r:id="rId38"/>
    <p:sldId id="2435" r:id="rId39"/>
    <p:sldId id="2436" r:id="rId40"/>
    <p:sldId id="2437" r:id="rId41"/>
    <p:sldId id="2438" r:id="rId42"/>
    <p:sldId id="2439" r:id="rId43"/>
    <p:sldId id="2440" r:id="rId44"/>
    <p:sldId id="2441" r:id="rId45"/>
    <p:sldId id="2442" r:id="rId46"/>
    <p:sldId id="2443" r:id="rId47"/>
    <p:sldId id="2445" r:id="rId48"/>
    <p:sldId id="2446" r:id="rId49"/>
    <p:sldId id="2447" r:id="rId50"/>
    <p:sldId id="2403" r:id="rId51"/>
    <p:sldId id="2448" r:id="rId52"/>
    <p:sldId id="2449" r:id="rId53"/>
    <p:sldId id="2450" r:id="rId54"/>
    <p:sldId id="2451" r:id="rId55"/>
    <p:sldId id="2452" r:id="rId56"/>
    <p:sldId id="2453" r:id="rId57"/>
    <p:sldId id="2454" r:id="rId58"/>
    <p:sldId id="2455" r:id="rId59"/>
    <p:sldId id="2456" r:id="rId60"/>
    <p:sldId id="2457" r:id="rId61"/>
    <p:sldId id="2458" r:id="rId62"/>
    <p:sldId id="2459" r:id="rId63"/>
    <p:sldId id="2460" r:id="rId64"/>
    <p:sldId id="2461" r:id="rId65"/>
    <p:sldId id="2462" r:id="rId66"/>
    <p:sldId id="2463" r:id="rId67"/>
    <p:sldId id="2464" r:id="rId68"/>
    <p:sldId id="2465" r:id="rId69"/>
    <p:sldId id="2466" r:id="rId70"/>
    <p:sldId id="2467" r:id="rId71"/>
    <p:sldId id="2468" r:id="rId72"/>
    <p:sldId id="2469" r:id="rId73"/>
    <p:sldId id="2470" r:id="rId74"/>
    <p:sldId id="2471" r:id="rId75"/>
    <p:sldId id="2472" r:id="rId76"/>
    <p:sldId id="2473" r:id="rId77"/>
    <p:sldId id="2474" r:id="rId78"/>
    <p:sldId id="2475" r:id="rId79"/>
    <p:sldId id="2476" r:id="rId80"/>
    <p:sldId id="2477" r:id="rId81"/>
    <p:sldId id="450" r:id="rId82"/>
    <p:sldId id="431" r:id="rId83"/>
    <p:sldId id="432" r:id="rId84"/>
    <p:sldId id="433" r:id="rId85"/>
    <p:sldId id="2389" r:id="rId86"/>
    <p:sldId id="436" r:id="rId87"/>
    <p:sldId id="471" r:id="rId88"/>
    <p:sldId id="472" r:id="rId89"/>
    <p:sldId id="473" r:id="rId90"/>
    <p:sldId id="478" r:id="rId91"/>
    <p:sldId id="479" r:id="rId92"/>
    <p:sldId id="2390" r:id="rId93"/>
    <p:sldId id="2380" r:id="rId94"/>
    <p:sldId id="2381" r:id="rId95"/>
    <p:sldId id="2382" r:id="rId96"/>
    <p:sldId id="2383" r:id="rId97"/>
    <p:sldId id="2384" r:id="rId98"/>
    <p:sldId id="2385" r:id="rId99"/>
    <p:sldId id="437" r:id="rId100"/>
    <p:sldId id="324" r:id="rId101"/>
    <p:sldId id="310" r:id="rId102"/>
    <p:sldId id="309" r:id="rId103"/>
    <p:sldId id="311" r:id="rId104"/>
    <p:sldId id="312" r:id="rId105"/>
    <p:sldId id="308" r:id="rId106"/>
    <p:sldId id="316" r:id="rId107"/>
    <p:sldId id="323" r:id="rId108"/>
    <p:sldId id="319" r:id="rId109"/>
    <p:sldId id="318" r:id="rId110"/>
    <p:sldId id="317" r:id="rId111"/>
    <p:sldId id="313" r:id="rId112"/>
    <p:sldId id="314" r:id="rId113"/>
    <p:sldId id="322" r:id="rId114"/>
    <p:sldId id="321" r:id="rId115"/>
    <p:sldId id="438" r:id="rId116"/>
    <p:sldId id="2387" r:id="rId117"/>
    <p:sldId id="2478" r:id="rId118"/>
    <p:sldId id="2386" r:id="rId119"/>
    <p:sldId id="560" r:id="rId120"/>
    <p:sldId id="559" r:id="rId121"/>
    <p:sldId id="2377" r:id="rId122"/>
  </p:sldIdLst>
  <p:sldSz cx="1213326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2">
          <p15:clr>
            <a:srgbClr val="A4A3A4"/>
          </p15:clr>
        </p15:guide>
        <p15:guide id="3" pos="827">
          <p15:clr>
            <a:srgbClr val="A4A3A4"/>
          </p15:clr>
        </p15:guide>
        <p15:guide id="4" pos="3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CE7"/>
    <a:srgbClr val="A2E4E6"/>
    <a:srgbClr val="38B2C2"/>
    <a:srgbClr val="489BE0"/>
    <a:srgbClr val="434343"/>
    <a:srgbClr val="D1F0FB"/>
    <a:srgbClr val="59C1CF"/>
    <a:srgbClr val="48C6EF"/>
    <a:srgbClr val="4BC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3"/>
    <p:restoredTop sz="82956" autoAdjust="0"/>
  </p:normalViewPr>
  <p:slideViewPr>
    <p:cSldViewPr>
      <p:cViewPr varScale="1">
        <p:scale>
          <a:sx n="107" d="100"/>
          <a:sy n="107" d="100"/>
        </p:scale>
        <p:origin x="656" y="176"/>
      </p:cViewPr>
      <p:guideLst>
        <p:guide orient="horz" pos="2160"/>
        <p:guide pos="3822"/>
        <p:guide pos="827"/>
        <p:guide pos="37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4B4D-F13F-4604-BACF-58C6396B3595}" type="datetimeFigureOut">
              <a:rPr lang="ko-KR" altLang="en-US" smtClean="0"/>
              <a:t>2022. 7. 8.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8500" y="1143000"/>
            <a:ext cx="5461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CE06F-517F-40F5-A343-6202DEE3E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8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1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6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48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37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83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7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6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3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2" y="-1015"/>
            <a:ext cx="12177786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79821" y="2700687"/>
            <a:ext cx="9999377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차시명</a:t>
            </a: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1179822" y="2252166"/>
            <a:ext cx="2447925" cy="4485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err="1"/>
              <a:t>주차명</a:t>
            </a:r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0885748-236B-4338-9D70-05CEDA313CC6}"/>
              </a:ext>
            </a:extLst>
          </p:cNvPr>
          <p:cNvSpPr txBox="1">
            <a:spLocks/>
          </p:cNvSpPr>
          <p:nvPr userDrawn="1"/>
        </p:nvSpPr>
        <p:spPr>
          <a:xfrm>
            <a:off x="1187437" y="465005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5D75D56B-29FA-40FD-9EF2-CE77D417F0DF}"/>
              </a:ext>
            </a:extLst>
          </p:cNvPr>
          <p:cNvSpPr txBox="1">
            <a:spLocks/>
          </p:cNvSpPr>
          <p:nvPr userDrawn="1"/>
        </p:nvSpPr>
        <p:spPr>
          <a:xfrm>
            <a:off x="1187437" y="4102113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674286CF-FDAD-D245-AD3D-683FBB86A8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3836"/>
            <a:ext cx="12140050" cy="686183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A2F2CA-0FE1-D644-95BC-CC292BD25550}"/>
              </a:ext>
            </a:extLst>
          </p:cNvPr>
          <p:cNvSpPr txBox="1">
            <a:spLocks/>
          </p:cNvSpPr>
          <p:nvPr userDrawn="1"/>
        </p:nvSpPr>
        <p:spPr>
          <a:xfrm>
            <a:off x="8819950" y="6382530"/>
            <a:ext cx="2729984" cy="240323"/>
          </a:xfrm>
          <a:prstGeom prst="rect">
            <a:avLst/>
          </a:prstGeom>
        </p:spPr>
        <p:txBody>
          <a:bodyPr vert="horz" lIns="90999" tIns="45500" rIns="90999" bIns="4550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194" smtClean="0">
                <a:latin typeface="+mj-ea"/>
                <a:ea typeface="+mj-ea"/>
              </a:rPr>
              <a:pPr/>
              <a:t>‹#›</a:t>
            </a:fld>
            <a:endParaRPr lang="ko-KR" altLang="en-US" sz="896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E41FB-EC66-E744-B890-445AF4F3AFE0}"/>
              </a:ext>
            </a:extLst>
          </p:cNvPr>
          <p:cNvSpPr txBox="1"/>
          <p:nvPr userDrawn="1"/>
        </p:nvSpPr>
        <p:spPr>
          <a:xfrm>
            <a:off x="4179734" y="6345854"/>
            <a:ext cx="283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컴퓨팅 사고 </a:t>
            </a:r>
            <a:r>
              <a:rPr kumimoji="1" lang="en-US" altLang="ko-KR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(Computational Thinking)</a:t>
            </a:r>
            <a:endParaRPr kumimoji="1" lang="ko-Kore-KR" altLang="en-US" sz="1194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776273C-5080-C74D-8C73-035B1D3B5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330" y="467729"/>
            <a:ext cx="10966604" cy="486508"/>
          </a:xfrm>
        </p:spPr>
        <p:txBody>
          <a:bodyPr>
            <a:normAutofit/>
          </a:bodyPr>
          <a:lstStyle>
            <a:lvl1pPr>
              <a:defRPr sz="2787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DBF4A53-AE80-4DA6-B13E-B44736D14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359" t="31106" r="18013" b="15443"/>
          <a:stretch/>
        </p:blipFill>
        <p:spPr>
          <a:xfrm>
            <a:off x="3122799" y="1957516"/>
            <a:ext cx="5887666" cy="366768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8BB7A-FDBB-194C-88C4-DF51A58829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0" y="1224356"/>
            <a:ext cx="10966604" cy="4977617"/>
          </a:xfrm>
        </p:spPr>
        <p:txBody>
          <a:bodyPr>
            <a:normAutofit/>
          </a:bodyPr>
          <a:lstStyle>
            <a:lvl1pPr marL="227503" indent="-227503" latinLnBrk="0">
              <a:lnSpc>
                <a:spcPct val="150000"/>
              </a:lnSpc>
              <a:buFont typeface="Wingdings" panose="05000000000000000000" pitchFamily="2" charset="2"/>
              <a:buChar char="u"/>
              <a:defRPr sz="1990">
                <a:latin typeface="+mj-ea"/>
                <a:ea typeface="+mj-ea"/>
              </a:defRPr>
            </a:lvl1pPr>
            <a:lvl2pPr marL="537159" indent="-227503" latinLnBrk="0">
              <a:lnSpc>
                <a:spcPct val="150000"/>
              </a:lnSpc>
              <a:buFont typeface="Wingdings" panose="05000000000000000000" pitchFamily="2" charset="2"/>
              <a:buChar char="§"/>
              <a:defRPr sz="1791">
                <a:latin typeface="+mj-ea"/>
                <a:ea typeface="+mj-ea"/>
              </a:defRPr>
            </a:lvl2pPr>
            <a:lvl3pPr marL="892633" indent="-227503" latinLnBrk="0">
              <a:lnSpc>
                <a:spcPct val="150000"/>
              </a:lnSpc>
              <a:defRPr sz="1592">
                <a:latin typeface="+mj-ea"/>
                <a:ea typeface="+mj-ea"/>
              </a:defRPr>
            </a:lvl3pPr>
            <a:lvl4pPr marL="1161212" indent="-227503" latinLnBrk="0">
              <a:lnSpc>
                <a:spcPct val="150000"/>
              </a:lnSpc>
              <a:buFont typeface="Wingdings" panose="05000000000000000000" pitchFamily="2" charset="2"/>
              <a:buChar char="ü"/>
              <a:defRPr sz="1393">
                <a:latin typeface="+mj-ea"/>
                <a:ea typeface="+mj-ea"/>
              </a:defRPr>
            </a:lvl4pPr>
            <a:lvl5pPr marL="1429792" indent="-227503" latinLnBrk="0">
              <a:lnSpc>
                <a:spcPct val="150000"/>
              </a:lnSpc>
              <a:buFont typeface="Wingdings" panose="05000000000000000000" pitchFamily="2" charset="2"/>
              <a:buChar char="Ø"/>
              <a:defRPr sz="1194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5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B2C4337-8D5B-B149-810E-0159B0488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1057D6-0C02-F84D-9DB3-9F23AD32D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1" y="1224357"/>
            <a:ext cx="10966604" cy="4977617"/>
          </a:xfrm>
        </p:spPr>
        <p:txBody>
          <a:bodyPr>
            <a:normAutofit/>
          </a:bodyPr>
          <a:lstStyle>
            <a:lvl1pPr marL="361950" indent="-361950" latinLnBrk="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630238" indent="-268288" latinLnBrk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 latinLnBrk="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8EBA2D8-ED5B-CA4C-9477-0B158754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31" y="467729"/>
            <a:ext cx="10966604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BA4167-B763-EF46-9DD3-796C6191985F}"/>
              </a:ext>
            </a:extLst>
          </p:cNvPr>
          <p:cNvSpPr txBox="1">
            <a:spLocks/>
          </p:cNvSpPr>
          <p:nvPr userDrawn="1"/>
        </p:nvSpPr>
        <p:spPr>
          <a:xfrm>
            <a:off x="8819949" y="6382531"/>
            <a:ext cx="2729984" cy="240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200" smtClean="0">
                <a:latin typeface="+mj-ea"/>
                <a:ea typeface="+mj-ea"/>
              </a:rPr>
              <a:pPr/>
              <a:t>‹#›</a:t>
            </a:fld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29863-D4C0-3244-BEE9-9C00CDAB041D}"/>
              </a:ext>
            </a:extLst>
          </p:cNvPr>
          <p:cNvSpPr txBox="1"/>
          <p:nvPr userDrawn="1"/>
        </p:nvSpPr>
        <p:spPr>
          <a:xfrm>
            <a:off x="4179734" y="6345855"/>
            <a:ext cx="2947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데이터프로그래밍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(Data Programming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70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10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88231" y="1988840"/>
            <a:ext cx="8921668" cy="3808412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571500">
              <a:lnSpc>
                <a:spcPct val="150000"/>
              </a:lnSpc>
              <a:buFont typeface="Wingdings" panose="05000000000000000000" pitchFamily="2" charset="2"/>
              <a:buChar char="§"/>
              <a:defRPr sz="3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  <a:r>
              <a:rPr lang="en-US" altLang="ko-KR" dirty="0"/>
              <a:t> 01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02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03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04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66477" y="500423"/>
            <a:ext cx="8921668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2051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"/>
          <a:stretch/>
        </p:blipFill>
        <p:spPr>
          <a:xfrm>
            <a:off x="-29370" y="0"/>
            <a:ext cx="12162633" cy="69573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70" y="-4640"/>
            <a:ext cx="12227757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-4640"/>
            <a:ext cx="9734968" cy="96666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5"/>
              </a:buBlip>
              <a:defRPr sz="2400" b="1">
                <a:solidFill>
                  <a:srgbClr val="434343"/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50000"/>
              </a:lnSpc>
              <a:buClr>
                <a:srgbClr val="59C1CF"/>
              </a:buClr>
              <a:buFont typeface="Wingdings" panose="05000000000000000000" pitchFamily="2" charset="2"/>
              <a:buChar char="u"/>
              <a:defRPr sz="2000" b="1">
                <a:solidFill>
                  <a:srgbClr val="434343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59C1CF"/>
              </a:buClr>
              <a:defRPr sz="1800">
                <a:solidFill>
                  <a:srgbClr val="434343"/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CDBFEF-8882-48BA-9F69-5FD35DE99ADD}"/>
              </a:ext>
            </a:extLst>
          </p:cNvPr>
          <p:cNvSpPr/>
          <p:nvPr userDrawn="1"/>
        </p:nvSpPr>
        <p:spPr>
          <a:xfrm>
            <a:off x="57151" y="6309320"/>
            <a:ext cx="608880" cy="4976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1034438-0BED-4997-AA85-F373B9DF9460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3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69" y="0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68" y="-4640"/>
            <a:ext cx="12227756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0"/>
            <a:ext cx="9734967" cy="962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6E3DC5-87E7-4A54-A92C-6C91E72C0A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/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4"/>
              </a:buBlip>
              <a:defRPr sz="28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50000"/>
              </a:lnSpc>
              <a:buClr>
                <a:srgbClr val="59C1CF"/>
              </a:buClr>
              <a:buFont typeface="Wingdings" panose="05000000000000000000" pitchFamily="2" charset="2"/>
              <a:buChar char="u"/>
              <a:defRPr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59C1CF"/>
              </a:buClr>
              <a:defRPr sz="20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</p:spTree>
    <p:extLst>
      <p:ext uri="{BB962C8B-B14F-4D97-AF65-F5344CB8AC3E}">
        <p14:creationId xmlns:p14="http://schemas.microsoft.com/office/powerpoint/2010/main" val="303986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C20D70E-8B9E-5C44-ADE5-C783714A8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569" y="2276872"/>
            <a:ext cx="10660616" cy="17683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Part 1 – 3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br>
              <a:rPr lang="en-US" altLang="ko-KR" dirty="0"/>
            </a:b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요약 및 다음 차시 소개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829140A-EA00-594E-A646-22A868BFEE88}"/>
              </a:ext>
            </a:extLst>
          </p:cNvPr>
          <p:cNvSpPr txBox="1">
            <a:spLocks/>
          </p:cNvSpPr>
          <p:nvPr userDrawn="1"/>
        </p:nvSpPr>
        <p:spPr>
          <a:xfrm>
            <a:off x="1181569" y="126876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Programming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7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땡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E25B5-C5C3-498D-82C1-767B317061B5}"/>
              </a:ext>
            </a:extLst>
          </p:cNvPr>
          <p:cNvSpPr txBox="1"/>
          <p:nvPr userDrawn="1"/>
        </p:nvSpPr>
        <p:spPr>
          <a:xfrm>
            <a:off x="1026071" y="2636912"/>
            <a:ext cx="6087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 you</a:t>
            </a:r>
            <a:endParaRPr lang="ko-KR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326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14A9FC-07E5-47A0-B791-4555FB147FBB}"/>
              </a:ext>
            </a:extLst>
          </p:cNvPr>
          <p:cNvSpPr/>
          <p:nvPr userDrawn="1"/>
        </p:nvSpPr>
        <p:spPr>
          <a:xfrm>
            <a:off x="0" y="0"/>
            <a:ext cx="30333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22B82F-5C23-4C46-ACF9-6129B9F90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16" y="0"/>
            <a:ext cx="9099947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9DFBEA-0CAD-7F4D-B767-E42C8595B5BE}"/>
              </a:ext>
            </a:extLst>
          </p:cNvPr>
          <p:cNvSpPr/>
          <p:nvPr userDrawn="1"/>
        </p:nvSpPr>
        <p:spPr>
          <a:xfrm>
            <a:off x="0" y="491911"/>
            <a:ext cx="2878123" cy="369332"/>
          </a:xfrm>
          <a:prstGeom prst="rect">
            <a:avLst/>
          </a:prstGeom>
          <a:solidFill>
            <a:srgbClr val="E87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791"/>
          </a:p>
        </p:txBody>
      </p:sp>
      <p:sp>
        <p:nvSpPr>
          <p:cNvPr id="16" name="제목 13">
            <a:extLst>
              <a:ext uri="{FF2B5EF4-FFF2-40B4-BE49-F238E27FC236}">
                <a16:creationId xmlns:a16="http://schemas.microsoft.com/office/drawing/2014/main" id="{64534E4E-7959-C84D-9918-5683A40FD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201" y="815691"/>
            <a:ext cx="11300866" cy="1325563"/>
          </a:xfrm>
        </p:spPr>
        <p:txBody>
          <a:bodyPr>
            <a:no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변화하는 사회 컴퓨팅 사고</a:t>
            </a:r>
            <a:endParaRPr kumimoji="1" lang="ko-Kore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id="{47A7C688-0F75-684A-ADEF-0CFDFB269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231" y="491911"/>
            <a:ext cx="2327895" cy="369332"/>
          </a:xfrm>
        </p:spPr>
        <p:txBody>
          <a:bodyPr>
            <a:normAutofit/>
          </a:bodyPr>
          <a:lstStyle>
            <a:lvl1pPr marL="0" indent="0">
              <a:buNone/>
              <a:defRPr sz="199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5005" indent="0">
              <a:buNone/>
              <a:defRPr/>
            </a:lvl2pPr>
            <a:lvl3pPr marL="910011" indent="0">
              <a:buNone/>
              <a:defRPr/>
            </a:lvl3pPr>
            <a:lvl4pPr marL="1365016" indent="0">
              <a:buNone/>
              <a:defRPr/>
            </a:lvl4pPr>
            <a:lvl5pPr marL="1820022" indent="0">
              <a:buNone/>
              <a:defRPr/>
            </a:lvl5pPr>
          </a:lstStyle>
          <a:p>
            <a:pPr lvl="0"/>
            <a:r>
              <a:rPr kumimoji="1" lang="en-US" altLang="ko-KR" dirty="0"/>
              <a:t>Chapter 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967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55A337B7-1DC5-6046-AEBE-E697EAD22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2FBD22-7436-3B49-B236-21BBB95BA4F9}"/>
              </a:ext>
            </a:extLst>
          </p:cNvPr>
          <p:cNvSpPr/>
          <p:nvPr userDrawn="1"/>
        </p:nvSpPr>
        <p:spPr>
          <a:xfrm>
            <a:off x="1924145" y="4152770"/>
            <a:ext cx="6066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388" dirty="0">
                <a:solidFill>
                  <a:schemeClr val="bg1"/>
                </a:solidFill>
                <a:latin typeface="+mj-ea"/>
                <a:ea typeface="+mj-ea"/>
              </a:rPr>
              <a:t>Computational Thinking</a:t>
            </a:r>
          </a:p>
          <a:p>
            <a:r>
              <a:rPr lang="en" altLang="ko-Kore-KR" sz="1592" dirty="0">
                <a:solidFill>
                  <a:schemeClr val="bg1"/>
                </a:solidFill>
                <a:latin typeface="+mj-ea"/>
                <a:ea typeface="+mj-ea"/>
              </a:rPr>
              <a:t>YONSEI MIRAE CAMPUS</a:t>
            </a: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9E391CDE-31FE-7D4B-ACDC-13CC1EC8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59" y="2915752"/>
            <a:ext cx="10350208" cy="1325563"/>
          </a:xfrm>
        </p:spPr>
        <p:txBody>
          <a:bodyPr anchor="b">
            <a:norm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95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79822" y="2420888"/>
            <a:ext cx="10660616" cy="20882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0" dirty="0">
                <a:effectLst/>
              </a:rPr>
              <a:t>Part 3 – 7</a:t>
            </a:r>
            <a:r>
              <a:rPr lang="ko-KR" altLang="en-US" sz="3200" b="0" dirty="0">
                <a:effectLst/>
              </a:rPr>
              <a:t>장</a:t>
            </a:r>
            <a:br>
              <a:rPr lang="en-US" altLang="ko-KR" sz="3200" b="0" dirty="0">
                <a:effectLst/>
              </a:rPr>
            </a:br>
            <a:br>
              <a:rPr lang="en-US" altLang="ko-KR" dirty="0"/>
            </a:b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요약 및 다음 차시 소개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DD365C7-F259-4157-BC86-DBBF2BC84E76}"/>
              </a:ext>
            </a:extLst>
          </p:cNvPr>
          <p:cNvSpPr txBox="1">
            <a:spLocks/>
          </p:cNvSpPr>
          <p:nvPr userDrawn="1"/>
        </p:nvSpPr>
        <p:spPr>
          <a:xfrm>
            <a:off x="1179822" y="162880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Programming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6663" y="274638"/>
            <a:ext cx="109199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6663" y="1600201"/>
            <a:ext cx="109199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6663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34FF9-2DA2-4B6D-B562-2E916E381010}" type="datetimeFigureOut">
              <a:rPr lang="ko-KR" altLang="en-US" smtClean="0"/>
              <a:t>2022. 7. 8.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45532" y="6356351"/>
            <a:ext cx="384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95505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3AD9-F01C-432D-944D-B70B1479B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3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60" r:id="rId4"/>
    <p:sldLayoutId id="2147483669" r:id="rId5"/>
    <p:sldLayoutId id="2147483661" r:id="rId6"/>
    <p:sldLayoutId id="2147483663" r:id="rId7"/>
    <p:sldLayoutId id="2147483665" r:id="rId8"/>
    <p:sldLayoutId id="2147483662" r:id="rId9"/>
    <p:sldLayoutId id="2147483667" r:id="rId10"/>
    <p:sldLayoutId id="214748366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datetime.html?highlight=datetime#module-datetime" TargetMode="Externa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5BBAD0-063F-024D-A3C9-17D6F0AFB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1" y="2700686"/>
            <a:ext cx="10359418" cy="1520401"/>
          </a:xfrm>
        </p:spPr>
        <p:txBody>
          <a:bodyPr>
            <a:noAutofit/>
          </a:bodyPr>
          <a:lstStyle/>
          <a:p>
            <a:pPr algn="ctr" latinLnBrk="0"/>
            <a:r>
              <a:rPr lang="en-US" sz="4800" dirty="0"/>
              <a:t>Python Development </a:t>
            </a:r>
            <a:r>
              <a:rPr lang="en-US" sz="4800" dirty="0" err="1"/>
              <a:t>EcoSystem</a:t>
            </a:r>
            <a:r>
              <a:rPr lang="en-US" sz="4800" dirty="0"/>
              <a:t> &amp; Advanced Python Programming</a:t>
            </a:r>
            <a:endParaRPr kumimoji="1" lang="ko-Kore-KR" altLang="en-US" sz="4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2096-0379-8141-A1E2-0F3A7222B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ore-KR" dirty="0"/>
              <a:t>PART 05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990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5DCA-A64A-CD41-BC63-5621F4F5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Virtual </a:t>
            </a:r>
            <a:r>
              <a:rPr lang="en-US" dirty="0" err="1"/>
              <a:t>Enviornments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E854-2F0E-9940-A4E7-60FD0089A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4149080"/>
            <a:ext cx="11449272" cy="242319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bin: </a:t>
            </a:r>
            <a:r>
              <a:rPr lang="ko-KR" altLang="en-US" b="0" dirty="0"/>
              <a:t>가상 환경과 상호 작용하는 파일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include: Python </a:t>
            </a:r>
            <a:r>
              <a:rPr lang="ko-KR" altLang="en-US" b="0" dirty="0"/>
              <a:t>패키지를 컴파일하는 </a:t>
            </a:r>
            <a:r>
              <a:rPr lang="en-US" b="0" dirty="0"/>
              <a:t>C </a:t>
            </a:r>
            <a:r>
              <a:rPr lang="ko-KR" altLang="en-US" b="0" dirty="0"/>
              <a:t>헤더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lib: Python </a:t>
            </a:r>
            <a:r>
              <a:rPr lang="ko-KR" altLang="en-US" b="0" dirty="0"/>
              <a:t>버전의 복사본과 각 종속성이 설치된 </a:t>
            </a:r>
            <a:r>
              <a:rPr lang="en-US" b="0" dirty="0"/>
              <a:t>site-packages </a:t>
            </a:r>
            <a:r>
              <a:rPr lang="ko-KR" altLang="en-US" b="0" dirty="0"/>
              <a:t>폴더</a:t>
            </a:r>
            <a:endParaRPr lang="en-US" b="0" dirty="0">
              <a:latin typeface="Courier" pitchFamily="2" charset="0"/>
            </a:endParaRPr>
          </a:p>
          <a:p>
            <a:pPr marL="57150" indent="0">
              <a:buNone/>
            </a:pP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D3B1A-40A9-AE46-AA6C-F1E083AC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3" y="1125860"/>
            <a:ext cx="3512640" cy="28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182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</a:t>
            </a:r>
            <a:r>
              <a:rPr lang="en-US" altLang="ko-KR" dirty="0"/>
              <a:t>(Turtle Graphics)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터틀 그래픽의 동작 방식</a:t>
            </a:r>
            <a:endParaRPr lang="en-US" altLang="ko-KR" dirty="0"/>
          </a:p>
          <a:p>
            <a:pPr lvl="1"/>
            <a:r>
              <a:rPr lang="ko-KR" altLang="en-US" dirty="0"/>
              <a:t>꼬리에 잉크가 묻은 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를 종이에 올려놓고 리모컨으로 조작하는 듯한 방식으로 동작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이 움직이면서 지나간 자리에는 그림이 그려진다</a:t>
            </a:r>
            <a:r>
              <a:rPr lang="en-US" altLang="ko-KR" dirty="0"/>
              <a:t>. </a:t>
            </a:r>
            <a:r>
              <a:rPr lang="ko-KR" altLang="en-US" dirty="0"/>
              <a:t>추가 기능을 이용하면 다양한 행동을 하며 그림을 그린다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터틀 모양을 따로 지정하지 않으면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default</a:t>
            </a:r>
            <a:r>
              <a:rPr lang="ko-KR" altLang="en-US" dirty="0"/>
              <a:t>로</a:t>
            </a:r>
            <a:br>
              <a:rPr lang="en-US" altLang="ko-KR" dirty="0"/>
            </a:br>
            <a:r>
              <a:rPr lang="ko-KR" altLang="en-US" dirty="0"/>
              <a:t>화살촉 모양이 표시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74D0B6-5B3C-48E2-B1C0-2383FA52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414" y="3351114"/>
            <a:ext cx="4836950" cy="3221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8082855" y="4221088"/>
            <a:ext cx="2028068" cy="17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62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</a:t>
            </a:r>
            <a:r>
              <a:rPr lang="en-US" altLang="ko-KR" dirty="0"/>
              <a:t>(Turtle Graphics)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파이썬에서 터틀 그래픽을 시작하면 </a:t>
            </a:r>
            <a:endParaRPr lang="en-US" altLang="ko-KR" sz="2000" dirty="0"/>
          </a:p>
          <a:p>
            <a:pPr lvl="1"/>
            <a:r>
              <a:rPr lang="ko-KR" altLang="en-US" sz="1800" dirty="0"/>
              <a:t>흰색 배경의 창</a:t>
            </a:r>
            <a:r>
              <a:rPr lang="en-US" altLang="ko-KR" sz="1800" dirty="0"/>
              <a:t>(window)</a:t>
            </a:r>
            <a:r>
              <a:rPr lang="ko-KR" altLang="en-US" sz="1800" dirty="0"/>
              <a:t>이 나타남</a:t>
            </a:r>
            <a:r>
              <a:rPr lang="en-US" altLang="ko-KR" sz="1800" dirty="0"/>
              <a:t>.</a:t>
            </a:r>
            <a:r>
              <a:rPr lang="ko-KR" altLang="en-US" sz="1800" dirty="0"/>
              <a:t> 적당한 크기로 조정한다</a:t>
            </a:r>
            <a:r>
              <a:rPr lang="en-US" altLang="ko-KR" sz="1800" dirty="0"/>
              <a:t>. </a:t>
            </a:r>
          </a:p>
          <a:p>
            <a:pPr lvl="1"/>
            <a:r>
              <a:rPr lang="ko-KR" altLang="en-US" sz="1800" dirty="0" err="1"/>
              <a:t>터틀</a:t>
            </a:r>
            <a:r>
              <a:rPr lang="en-US" altLang="ko-KR" sz="1800" dirty="0"/>
              <a:t>(</a:t>
            </a:r>
            <a:r>
              <a:rPr lang="ko-KR" altLang="en-US" sz="1800" dirty="0"/>
              <a:t>커서</a:t>
            </a:r>
            <a:r>
              <a:rPr lang="en-US" altLang="ko-KR" sz="1800" dirty="0"/>
              <a:t>)</a:t>
            </a:r>
            <a:r>
              <a:rPr lang="ko-KR" altLang="en-US" sz="1800" dirty="0"/>
              <a:t>은 창의 한가운데인 좌표 값 </a:t>
            </a:r>
            <a:r>
              <a:rPr lang="en-US" altLang="ko-KR" sz="1800" dirty="0"/>
              <a:t>(0, 0)</a:t>
            </a:r>
            <a:r>
              <a:rPr lang="ko-KR" altLang="en-US" sz="1800" dirty="0"/>
              <a:t>에 위치함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방향은 오른쪽을 향하고 있음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(x</a:t>
            </a:r>
            <a:r>
              <a:rPr lang="ko-KR" altLang="en-US" sz="1800" dirty="0"/>
              <a:t>축의 </a:t>
            </a:r>
            <a:r>
              <a:rPr lang="en-US" altLang="ko-KR" sz="1800" dirty="0"/>
              <a:t>+ </a:t>
            </a:r>
            <a:r>
              <a:rPr lang="ko-KR" altLang="en-US" sz="1800" dirty="0"/>
              <a:t>방향</a:t>
            </a:r>
            <a:r>
              <a:rPr lang="en-US" altLang="ko-KR" sz="1800" dirty="0"/>
              <a:t>). </a:t>
            </a:r>
            <a:r>
              <a:rPr lang="ko-KR" altLang="en-US" sz="1800" dirty="0"/>
              <a:t>사용자가 명령을 내리기를 기다림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터틀 모양을 따로 지정하지 않으면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default</a:t>
            </a:r>
            <a:r>
              <a:rPr lang="ko-KR" altLang="en-US" sz="1800" dirty="0"/>
              <a:t>로 화살촉 모양이 표시</a:t>
            </a:r>
            <a:endParaRPr lang="en-US" altLang="ko-KR" sz="1800" dirty="0"/>
          </a:p>
          <a:p>
            <a:pPr lvl="1"/>
            <a:r>
              <a:rPr lang="ko-KR" altLang="en-US" sz="1800" dirty="0"/>
              <a:t>그림을 그리기 위해 꼬리</a:t>
            </a:r>
            <a:r>
              <a:rPr lang="en-US" altLang="ko-KR" sz="1800" dirty="0"/>
              <a:t>(</a:t>
            </a:r>
            <a:r>
              <a:rPr lang="ko-KR" altLang="en-US" sz="1800" dirty="0"/>
              <a:t>펜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이용한다고 생각하면 됨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처음에는 펜이 내려가 있는 상태로 시작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펜이 내려가 있는 상태에서 </a:t>
            </a:r>
            <a:br>
              <a:rPr lang="en-US" altLang="ko-KR" sz="2000" dirty="0"/>
            </a:br>
            <a:r>
              <a:rPr lang="ko-KR" altLang="en-US" sz="2000" dirty="0" err="1"/>
              <a:t>터틀을</a:t>
            </a:r>
            <a:r>
              <a:rPr lang="ko-KR" altLang="en-US" sz="2000" dirty="0"/>
              <a:t> 움직이면</a:t>
            </a:r>
            <a:r>
              <a:rPr lang="en-US" altLang="ko-KR" sz="2000" dirty="0"/>
              <a:t>, </a:t>
            </a:r>
            <a:r>
              <a:rPr lang="ko-KR" altLang="en-US" sz="2000" dirty="0"/>
              <a:t>원래 있던 위치에서 이동할 위치까지</a:t>
            </a:r>
            <a:br>
              <a:rPr lang="en-US" altLang="ko-KR" sz="2000" dirty="0"/>
            </a:br>
            <a:r>
              <a:rPr lang="ko-KR" altLang="en-US" sz="2000" dirty="0"/>
              <a:t>라인을 그리며 이동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58B8A4-ABCD-418F-9EE8-7B6B7958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807" y="3908126"/>
            <a:ext cx="3853544" cy="25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05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</a:t>
            </a:r>
            <a:r>
              <a:rPr lang="en-US" altLang="ko-KR" dirty="0"/>
              <a:t>(Turtle Graphics)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터틀에게</a:t>
            </a:r>
            <a:r>
              <a:rPr lang="ko-KR" altLang="en-US" dirty="0"/>
              <a:t> 명령을 내리면 </a:t>
            </a:r>
            <a:r>
              <a:rPr lang="ko-KR" altLang="en-US" dirty="0" err="1"/>
              <a:t>터틀이</a:t>
            </a:r>
            <a:r>
              <a:rPr lang="ko-KR" altLang="en-US" dirty="0"/>
              <a:t> 움직이면서 지나간 자리에 그림이 그려진다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자주 사용하는 기능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앞으로 이동</a:t>
            </a:r>
            <a:r>
              <a:rPr lang="en-US" altLang="ko-KR" dirty="0"/>
              <a:t>, </a:t>
            </a:r>
            <a:r>
              <a:rPr lang="ko-KR" altLang="en-US" dirty="0"/>
              <a:t>뒤로 이동</a:t>
            </a:r>
            <a:r>
              <a:rPr lang="en-US" altLang="ko-KR" dirty="0"/>
              <a:t>, </a:t>
            </a:r>
            <a:r>
              <a:rPr lang="ko-KR" altLang="en-US" dirty="0"/>
              <a:t>왼쪽으로 회전</a:t>
            </a:r>
            <a:r>
              <a:rPr lang="en-US" altLang="ko-KR" dirty="0"/>
              <a:t>, </a:t>
            </a:r>
            <a:r>
              <a:rPr lang="ko-KR" altLang="en-US" dirty="0"/>
              <a:t>오른쪽으로  회전</a:t>
            </a:r>
            <a:endParaRPr lang="en-US" altLang="ko-KR" dirty="0"/>
          </a:p>
          <a:p>
            <a:pPr lvl="1"/>
            <a:r>
              <a:rPr lang="ko-KR" altLang="en-US" dirty="0"/>
              <a:t>꼬리 들기</a:t>
            </a:r>
            <a:r>
              <a:rPr lang="en-US" altLang="ko-KR" dirty="0"/>
              <a:t>/ </a:t>
            </a:r>
            <a:r>
              <a:rPr lang="ko-KR" altLang="en-US" dirty="0"/>
              <a:t>꼬리 내리기</a:t>
            </a:r>
            <a:endParaRPr lang="en-US" altLang="ko-KR" dirty="0"/>
          </a:p>
          <a:p>
            <a:pPr lvl="2"/>
            <a:r>
              <a:rPr lang="ko-KR" altLang="en-US" dirty="0"/>
              <a:t>꼬리를 들고 이동하면 </a:t>
            </a:r>
            <a:r>
              <a:rPr lang="ko-KR" altLang="en-US" dirty="0" err="1"/>
              <a:t>터틀은</a:t>
            </a:r>
            <a:r>
              <a:rPr lang="ko-KR" altLang="en-US" dirty="0"/>
              <a:t> 움직이지만 선이 그려지지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그려지는 선의 색상지정 </a:t>
            </a:r>
            <a:r>
              <a:rPr lang="en-US" altLang="ko-KR" dirty="0"/>
              <a:t>,</a:t>
            </a:r>
            <a:r>
              <a:rPr lang="ko-KR" altLang="en-US" dirty="0"/>
              <a:t> 굵기 바꾸기</a:t>
            </a:r>
            <a:r>
              <a:rPr lang="en-US" altLang="ko-KR" dirty="0"/>
              <a:t>, </a:t>
            </a:r>
            <a:r>
              <a:rPr lang="ko-KR" altLang="en-US" dirty="0"/>
              <a:t>원 그리기</a:t>
            </a:r>
            <a:r>
              <a:rPr lang="en-US" altLang="ko-KR" dirty="0"/>
              <a:t>, </a:t>
            </a:r>
            <a:r>
              <a:rPr lang="ko-KR" altLang="en-US" dirty="0"/>
              <a:t>색칠하기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236200" y="5545138"/>
            <a:ext cx="1897063" cy="341312"/>
          </a:xfrm>
        </p:spPr>
        <p:txBody>
          <a:bodyPr/>
          <a:lstStyle/>
          <a:p>
            <a:pPr>
              <a:defRPr/>
            </a:pPr>
            <a:fld id="{C4EC5EC8-CEB4-404D-92D3-4C80198D931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102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241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모듈의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38058" y="1442455"/>
          <a:ext cx="9184522" cy="45143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9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5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method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forward(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거리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fd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거리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거북이가 앞으로 이동한다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backward(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거리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back(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거리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거북이가 뒤로 이동한다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left(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각도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lt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각도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거북이가 왼쪽으로 회전합니다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right(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각도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 rt(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각도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거북이가 오른쪽으로 회전합니다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circle(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반지름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현재 위치에서 원을 그립니다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down( ) /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pendown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펜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잉크 묻힌 꼬리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을 내립니다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14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up( ) /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penup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펜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잉크 묻힌 꼬리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을 올립니다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pensize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굵기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width(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굵기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펜 굵기를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3157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모듈의 </a:t>
            </a:r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84650" y="1384768"/>
          <a:ext cx="9313763" cy="46835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2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9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3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method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8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color(“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색상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”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색을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8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bgcolor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(“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색상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”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화면의 배경색을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1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fillcolor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(“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색상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”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도형 내부를 칠하는 색을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색상을 따로 지정하지 않으면 현재 색으로 칠합니다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1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begin_fill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도형 내부를 색칠할 준비를 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 움직임을 색칠할 준비를 함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1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end_fill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도형 내부를 색칠합니다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begin_fill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 )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이후부터 지금까지 그린 그림에 맞춰 내부를 색칠합니다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8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clear(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거북이를 그대로 둔 채 화면을 지웁니다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238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reset(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화면을 지우고 거북이도 원래 자리와 상태로 되돌림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91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speed(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속도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 속도를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72000" indent="0"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speed(1)   #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가장 느린 속도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speed(10) #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빠른 속도 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speed(0)   #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최고 속도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8918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모듈의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shape(“</a:t>
            </a:r>
            <a:r>
              <a:rPr lang="ko-KR" altLang="en-US" dirty="0"/>
              <a:t>모양</a:t>
            </a:r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/>
              <a:t>)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pPr lvl="1"/>
            <a:r>
              <a:rPr lang="ko-KR" altLang="en-US" dirty="0"/>
              <a:t>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 모양을 바꾼다</a:t>
            </a:r>
            <a:r>
              <a:rPr lang="en-US" altLang="ko-KR" dirty="0"/>
              <a:t>. default</a:t>
            </a:r>
            <a:r>
              <a:rPr lang="ko-KR" altLang="en-US" dirty="0"/>
              <a:t>로 화살 모양이 사용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shape("turtle")    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거북 모양으로 터틀 지정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거북 모양이 표시된다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pPr lvl="1"/>
            <a:r>
              <a:rPr lang="en-US" altLang="ko-KR" dirty="0"/>
              <a:t>shape ("triangle")  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세모 모양이 표시된다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pPr lvl="1"/>
            <a:r>
              <a:rPr lang="en-US" altLang="ko-KR" dirty="0"/>
              <a:t>shape("arrow")      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화살표 모양의 </a:t>
            </a:r>
            <a:r>
              <a:rPr lang="ko-KR" altLang="en-US" dirty="0" err="1">
                <a:solidFill>
                  <a:srgbClr val="00B050"/>
                </a:solidFill>
              </a:rPr>
              <a:t>터틀로</a:t>
            </a:r>
            <a:r>
              <a:rPr lang="ko-KR" altLang="en-US" dirty="0">
                <a:solidFill>
                  <a:srgbClr val="00B050"/>
                </a:solidFill>
              </a:rPr>
              <a:t> 지정한다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endParaRPr lang="en-US" altLang="ko-KR" dirty="0"/>
          </a:p>
          <a:p>
            <a:r>
              <a:rPr lang="ko-KR" altLang="en-US" dirty="0"/>
              <a:t>터틀 모듈의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사용하려면</a:t>
            </a:r>
            <a:r>
              <a:rPr lang="en-US" altLang="ko-KR" dirty="0"/>
              <a:t>, </a:t>
            </a:r>
            <a:r>
              <a:rPr lang="ko-KR" altLang="en-US" dirty="0"/>
              <a:t>모듈을 </a:t>
            </a:r>
            <a:r>
              <a:rPr lang="en-US" altLang="ko-KR" dirty="0"/>
              <a:t>import</a:t>
            </a:r>
            <a:r>
              <a:rPr lang="ko-KR" altLang="en-US" dirty="0"/>
              <a:t>해야 한다</a:t>
            </a:r>
            <a:endParaRPr lang="en-US" altLang="ko-KR" dirty="0"/>
          </a:p>
          <a:p>
            <a:pPr lvl="1"/>
            <a:r>
              <a:rPr lang="en-US" altLang="ko-KR" dirty="0"/>
              <a:t>import  turtle</a:t>
            </a:r>
          </a:p>
          <a:p>
            <a:pPr lvl="1"/>
            <a:r>
              <a:rPr lang="en-US" altLang="ko-KR" dirty="0"/>
              <a:t>from  turtle  import  *</a:t>
            </a:r>
          </a:p>
          <a:p>
            <a:pPr lvl="1"/>
            <a:r>
              <a:rPr lang="en-US" altLang="ko-KR" dirty="0"/>
              <a:t>from  turtle  import  </a:t>
            </a:r>
            <a:r>
              <a:rPr lang="en-US" altLang="ko-KR" dirty="0" err="1"/>
              <a:t>fd</a:t>
            </a:r>
            <a:r>
              <a:rPr lang="en-US" altLang="ko-KR" dirty="0"/>
              <a:t>, back, rt, </a:t>
            </a:r>
            <a:r>
              <a:rPr lang="en-US" altLang="ko-KR" dirty="0" err="1"/>
              <a:t>lt</a:t>
            </a:r>
            <a:r>
              <a:rPr lang="en-US" altLang="ko-KR" dirty="0"/>
              <a:t>  </a:t>
            </a:r>
          </a:p>
          <a:p>
            <a:r>
              <a:rPr lang="ko-KR" altLang="en-US" dirty="0"/>
              <a:t>그래픽 화면이 생성되면</a:t>
            </a:r>
            <a:r>
              <a:rPr lang="en-US" altLang="ko-KR" dirty="0"/>
              <a:t>, </a:t>
            </a:r>
            <a:r>
              <a:rPr lang="ko-KR" altLang="en-US" dirty="0"/>
              <a:t>크기를 마우스로 조정한다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 종료 후</a:t>
            </a:r>
            <a:r>
              <a:rPr lang="en-US" altLang="ko-KR" dirty="0"/>
              <a:t>, </a:t>
            </a:r>
            <a:r>
              <a:rPr lang="ko-KR" altLang="en-US" dirty="0"/>
              <a:t>그래픽 화면 우상부의 </a:t>
            </a:r>
            <a:r>
              <a:rPr lang="en-US" altLang="ko-KR" dirty="0"/>
              <a:t>X</a:t>
            </a:r>
            <a:r>
              <a:rPr lang="ko-KR" altLang="en-US" dirty="0"/>
              <a:t>를 클릭하여 화면을 닫는다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703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터틀 그래픽으로 정다각형</a:t>
            </a:r>
            <a:r>
              <a:rPr lang="en-US" altLang="ko-KR" dirty="0"/>
              <a:t>(regular polygon) </a:t>
            </a:r>
            <a:r>
              <a:rPr lang="ko-KR" altLang="en-US" dirty="0"/>
              <a:t>그리기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문제는 이 두 문제로 분해된다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일정한 크기의 직선 그리기</a:t>
            </a:r>
            <a:r>
              <a:rPr lang="en-US" altLang="ko-KR" dirty="0"/>
              <a:t>.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거북이의 방향을 </a:t>
            </a:r>
            <a:r>
              <a:rPr lang="en-US" altLang="ko-KR" dirty="0"/>
              <a:t>90</a:t>
            </a:r>
            <a:r>
              <a:rPr lang="ko-KR" altLang="en-US" dirty="0"/>
              <a:t>도 각도만큼 오른쪽으로 바꾸기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위 두 문제는 </a:t>
            </a:r>
            <a:r>
              <a:rPr lang="en-US" altLang="ko-KR" dirty="0"/>
              <a:t>turtle graphics</a:t>
            </a:r>
            <a:r>
              <a:rPr lang="ko-KR" altLang="en-US" dirty="0"/>
              <a:t>의 </a:t>
            </a:r>
            <a:r>
              <a:rPr lang="en-US" altLang="ko-KR" dirty="0" err="1"/>
              <a:t>fd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rt</a:t>
            </a:r>
            <a:r>
              <a:rPr lang="en-US" altLang="ko-KR" dirty="0"/>
              <a:t>()</a:t>
            </a:r>
            <a:r>
              <a:rPr lang="ko-KR" altLang="en-US" dirty="0"/>
              <a:t>로 해결</a:t>
            </a:r>
            <a:r>
              <a:rPr lang="en-US" altLang="ko-KR" dirty="0"/>
              <a:t>. 4</a:t>
            </a:r>
            <a:r>
              <a:rPr lang="ko-KR" altLang="en-US" dirty="0"/>
              <a:t>번 반복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8709" y="3432951"/>
            <a:ext cx="627406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/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from turtle import * </a:t>
            </a:r>
          </a:p>
          <a:p>
            <a:pPr latinLnBrk="1"/>
            <a:endParaRPr lang="en-US" altLang="ko-KR" b="1" dirty="0"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크기가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100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인 직선을 그린다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 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터틀의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방향을 오른쪽으로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90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도 만큼 변경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  <a:endParaRPr lang="ko-KR" altLang="en-US" b="1" dirty="0"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A941B9-8DF1-40A0-8E18-0BB36200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6831" y="3551112"/>
            <a:ext cx="3006870" cy="2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322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정사각형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916" y="2004734"/>
            <a:ext cx="6407595" cy="33998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from turtle import * </a:t>
            </a:r>
          </a:p>
          <a:p>
            <a:pPr latinLnBrk="1"/>
            <a:endParaRPr lang="en-US" altLang="ko-KR" sz="1791" b="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pencolor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("red")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크기가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100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인 직선을 그린다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 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791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터틀의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방향을 오른쪽으로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90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도 만큼 변경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endParaRPr lang="en-US" altLang="ko-KR" sz="1791" b="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atinLnBrk="1"/>
            <a:endParaRPr lang="ko-KR" altLang="en-US" sz="1791" b="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pic>
        <p:nvPicPr>
          <p:cNvPr id="8" name="_x409517400" descr="EMB00000c501e9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5" t="40611" r="34743" b="13991"/>
          <a:stretch>
            <a:fillRect/>
          </a:stretch>
        </p:blipFill>
        <p:spPr bwMode="auto">
          <a:xfrm>
            <a:off x="7443301" y="1865281"/>
            <a:ext cx="4055464" cy="35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576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정오각형 그리기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변의 개수가 </a:t>
            </a:r>
            <a:r>
              <a:rPr lang="en-US" altLang="ko-KR" dirty="0"/>
              <a:t>5.  </a:t>
            </a:r>
            <a:r>
              <a:rPr lang="ko-KR" altLang="en-US" dirty="0"/>
              <a:t> </a:t>
            </a:r>
            <a:r>
              <a:rPr lang="en-US" altLang="ko-KR" dirty="0" err="1"/>
              <a:t>fd</a:t>
            </a:r>
            <a:r>
              <a:rPr lang="en-US" altLang="ko-KR" dirty="0"/>
              <a:t>( ), </a:t>
            </a:r>
            <a:r>
              <a:rPr lang="en-US" altLang="ko-KR" dirty="0" err="1"/>
              <a:t>rt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번 반복 수행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rt</a:t>
            </a:r>
            <a:r>
              <a:rPr lang="en-US" altLang="ko-KR" dirty="0"/>
              <a:t>( )</a:t>
            </a:r>
            <a:r>
              <a:rPr lang="ko-KR" altLang="en-US" dirty="0"/>
              <a:t>에서 오른쪽으로 방향을 바꾸어야 할 각도는 </a:t>
            </a:r>
            <a:r>
              <a:rPr lang="en-US" altLang="ko-KR" dirty="0"/>
              <a:t>72</a:t>
            </a:r>
            <a:r>
              <a:rPr lang="ko-KR" altLang="en-US" dirty="0"/>
              <a:t>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345974" y="2940667"/>
            <a:ext cx="5873317" cy="28791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791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from turtle import * </a:t>
            </a:r>
          </a:p>
          <a:p>
            <a:pPr latinLnBrk="1"/>
            <a:r>
              <a:rPr lang="en-US" altLang="ko-KR" sz="1791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 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크기가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100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인 직선을 그린다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sz="1791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791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  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# </a:t>
            </a:r>
            <a:r>
              <a:rPr lang="ko-KR" altLang="en-US" sz="1791" dirty="0" err="1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터틀의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방향을 오른쪽으로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72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도 변경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</a:t>
            </a:r>
          </a:p>
          <a:p>
            <a:pPr latinLnBrk="1"/>
            <a:r>
              <a:rPr lang="en-US" altLang="ko-KR" sz="1592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</a:t>
            </a:r>
          </a:p>
          <a:p>
            <a:pPr latinLnBrk="1"/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</a:t>
            </a:r>
          </a:p>
          <a:p>
            <a:pPr latinLnBrk="1"/>
            <a:r>
              <a:rPr lang="en-US" altLang="ko-KR" sz="1592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</a:t>
            </a:r>
          </a:p>
          <a:p>
            <a:pPr latinLnBrk="1"/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</a:t>
            </a:r>
          </a:p>
          <a:p>
            <a:pPr latinLnBrk="1"/>
            <a:r>
              <a:rPr lang="en-US" altLang="ko-KR" sz="1592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</a:t>
            </a:r>
          </a:p>
          <a:p>
            <a:pPr latinLnBrk="1"/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</a:t>
            </a:r>
          </a:p>
          <a:p>
            <a:pPr latinLnBrk="1"/>
            <a:r>
              <a:rPr lang="en-US" altLang="ko-KR" sz="1592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</a:t>
            </a:r>
            <a:endParaRPr lang="en-US" altLang="ko-KR" sz="1791" dirty="0">
              <a:solidFill>
                <a:srgbClr val="00B050"/>
              </a:solidFill>
              <a:latin typeface="Consolas" panose="020B0609020204030204" pitchFamily="49" charset="0"/>
              <a:ea typeface="굴림체" panose="020B0609000101010101" pitchFamily="49" charset="-127"/>
              <a:cs typeface="Courier New" panose="020703090202050204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70BA4-CCF8-47E4-9A59-EEE09A6A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9915" y="2817714"/>
            <a:ext cx="3196911" cy="31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06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개의 원 그리기</a:t>
            </a:r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68" y="2093018"/>
            <a:ext cx="3363731" cy="329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4233" y="2093017"/>
            <a:ext cx="4188733" cy="17424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493" dirty="0">
                <a:latin typeface="Consolas" panose="020B0609020204030204" pitchFamily="49" charset="0"/>
              </a:rPr>
              <a:t>from  turtle  import  *</a:t>
            </a:r>
          </a:p>
          <a:p>
            <a:endParaRPr lang="en-US" altLang="ko-KR" sz="1493" dirty="0">
              <a:latin typeface="Consolas" panose="020B0609020204030204" pitchFamily="49" charset="0"/>
            </a:endParaRPr>
          </a:p>
          <a:p>
            <a:r>
              <a:rPr lang="en-US" altLang="ko-KR" sz="1493" dirty="0">
                <a:latin typeface="Consolas" panose="020B0609020204030204" pitchFamily="49" charset="0"/>
              </a:rPr>
              <a:t>for  count  in  range(6):</a:t>
            </a:r>
          </a:p>
          <a:p>
            <a:r>
              <a:rPr lang="en-US" altLang="ko-KR" sz="1493" dirty="0">
                <a:latin typeface="Consolas" panose="020B0609020204030204" pitchFamily="49" charset="0"/>
              </a:rPr>
              <a:t>        circle(100)    </a:t>
            </a:r>
            <a:r>
              <a:rPr lang="en-US" altLang="ko-KR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반지름 </a:t>
            </a:r>
            <a:r>
              <a:rPr lang="en-US" altLang="ko-KR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100</a:t>
            </a:r>
          </a:p>
          <a:p>
            <a:r>
              <a:rPr lang="en-US" altLang="ko-KR" sz="1493" dirty="0">
                <a:latin typeface="Consolas" panose="020B0609020204030204" pitchFamily="49" charset="0"/>
              </a:rPr>
              <a:t>        left(360/6)</a:t>
            </a:r>
          </a:p>
          <a:p>
            <a:endParaRPr lang="en-US" altLang="ko-KR" sz="1493" dirty="0">
              <a:latin typeface="Consolas" panose="020B0609020204030204" pitchFamily="49" charset="0"/>
            </a:endParaRPr>
          </a:p>
          <a:p>
            <a:r>
              <a:rPr lang="en-US" altLang="ko-KR" sz="1493" dirty="0">
                <a:latin typeface="Consolas" panose="020B0609020204030204" pitchFamily="49" charset="0"/>
              </a:rPr>
              <a:t>done()     </a:t>
            </a:r>
            <a:r>
              <a:rPr lang="en-US" altLang="ko-KR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그래픽을 마치는 함수</a:t>
            </a:r>
            <a:r>
              <a:rPr lang="en-US" altLang="ko-KR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3431" y="4041232"/>
            <a:ext cx="2990399" cy="55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solidFill>
                  <a:schemeClr val="accent2">
                    <a:lumMod val="50000"/>
                  </a:schemeClr>
                </a:solidFill>
              </a:rPr>
              <a:t>done( )</a:t>
            </a:r>
            <a:r>
              <a:rPr lang="ko-KR" altLang="en-US" sz="1493" dirty="0">
                <a:solidFill>
                  <a:schemeClr val="accent2">
                    <a:lumMod val="50000"/>
                  </a:schemeClr>
                </a:solidFill>
              </a:rPr>
              <a:t>은 </a:t>
            </a:r>
            <a:r>
              <a:rPr lang="en-US" altLang="ko-KR" sz="1493">
                <a:solidFill>
                  <a:schemeClr val="accent2">
                    <a:lumMod val="50000"/>
                  </a:schemeClr>
                </a:solidFill>
              </a:rPr>
              <a:t>turtle </a:t>
            </a:r>
            <a:r>
              <a:rPr lang="ko-KR" altLang="en-US" sz="1493" dirty="0">
                <a:solidFill>
                  <a:schemeClr val="accent2">
                    <a:lumMod val="50000"/>
                  </a:schemeClr>
                </a:solidFill>
              </a:rPr>
              <a:t>모듈의 함수이며</a:t>
            </a:r>
            <a:r>
              <a:rPr lang="en-US" altLang="ko-KR" sz="1493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493" dirty="0">
                <a:solidFill>
                  <a:schemeClr val="accent2">
                    <a:lumMod val="50000"/>
                  </a:schemeClr>
                </a:solidFill>
              </a:rPr>
              <a:t>그래픽을 마친다는 의미이다</a:t>
            </a:r>
            <a:r>
              <a:rPr lang="en-US" altLang="ko-KR" sz="1493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ko-KR" altLang="en-US" sz="1493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68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5DCA-A64A-CD41-BC63-5621F4F5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Virtual </a:t>
            </a:r>
            <a:r>
              <a:rPr lang="en-US" dirty="0" err="1"/>
              <a:t>Enviornments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82268-29F4-C146-B0DB-ED1A9EF75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304256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bin</a:t>
            </a:r>
            <a:r>
              <a:rPr lang="en-US" b="0" dirty="0"/>
              <a:t> </a:t>
            </a:r>
            <a:r>
              <a:rPr lang="ko-KR" altLang="en-US" b="0" dirty="0"/>
              <a:t>디렉토리에 있는 스크립트는 기본적으로 해당 환경의 </a:t>
            </a:r>
            <a:r>
              <a:rPr lang="en-US" b="0" dirty="0"/>
              <a:t>Python </a:t>
            </a:r>
            <a:r>
              <a:rPr lang="ko-KR" altLang="en-US" b="0" dirty="0"/>
              <a:t>실행 파일과 </a:t>
            </a:r>
            <a:r>
              <a:rPr lang="en-US" b="0" dirty="0"/>
              <a:t>site-packages</a:t>
            </a:r>
            <a:r>
              <a:rPr lang="ko-KR" altLang="en-US" b="0" dirty="0" err="1"/>
              <a:t>를</a:t>
            </a:r>
            <a:r>
              <a:rPr lang="ko-KR" altLang="en-US" b="0" dirty="0"/>
              <a:t> 사용할 수 있도록 쉘을 설정하는 데 사용된다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이 환경의 격리된 패키지 또는 리소스를 사용하려면 해당 환경을 </a:t>
            </a:r>
            <a:r>
              <a:rPr lang="en-US" altLang="ko-KR" dirty="0"/>
              <a:t>"</a:t>
            </a:r>
            <a:r>
              <a:rPr lang="en-US" dirty="0"/>
              <a:t>activate"</a:t>
            </a:r>
            <a:r>
              <a:rPr lang="ko-KR" altLang="en-US" b="0" dirty="0"/>
              <a:t>해야 한다</a:t>
            </a:r>
            <a:r>
              <a:rPr lang="en-US" altLang="ko-KR" b="0" dirty="0"/>
              <a:t>.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83252-1568-D746-A33E-8E5E185AD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7" y="3645024"/>
            <a:ext cx="5148987" cy="722114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61A033F-6612-3446-8E81-F65456C0F968}"/>
              </a:ext>
            </a:extLst>
          </p:cNvPr>
          <p:cNvSpPr txBox="1">
            <a:spLocks/>
          </p:cNvSpPr>
          <p:nvPr/>
        </p:nvSpPr>
        <p:spPr>
          <a:xfrm>
            <a:off x="305991" y="4511154"/>
            <a:ext cx="11449272" cy="1366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3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프롬프트 앞에 환경 이름</a:t>
            </a:r>
            <a:r>
              <a:rPr lang="en-US" altLang="ko-KR" b="0" dirty="0"/>
              <a:t>(</a:t>
            </a:r>
            <a:r>
              <a:rPr lang="ko-KR" altLang="en-US" b="0" dirty="0"/>
              <a:t>이 경우 </a:t>
            </a:r>
            <a:r>
              <a:rPr lang="en-US" dirty="0" err="1">
                <a:latin typeface="Courier" pitchFamily="2" charset="0"/>
              </a:rPr>
              <a:t>env</a:t>
            </a:r>
            <a:r>
              <a:rPr lang="en-US" b="0" dirty="0"/>
              <a:t>)</a:t>
            </a:r>
            <a:r>
              <a:rPr lang="ko-KR" altLang="en-US" b="0" dirty="0"/>
              <a:t>이 붙는다</a:t>
            </a:r>
            <a:r>
              <a:rPr lang="en-US" altLang="ko-KR" b="0" dirty="0"/>
              <a:t>. </a:t>
            </a:r>
            <a:r>
              <a:rPr lang="ko-KR" altLang="en-US" b="0" dirty="0"/>
              <a:t>이는 </a:t>
            </a:r>
            <a:r>
              <a:rPr lang="en-US" dirty="0" err="1">
                <a:latin typeface="Courier" pitchFamily="2" charset="0"/>
              </a:rPr>
              <a:t>env</a:t>
            </a:r>
            <a:r>
              <a:rPr lang="ko-KR" altLang="en-US" b="0" dirty="0"/>
              <a:t>가 현재 활성화되어 있음을 나타낸다</a:t>
            </a:r>
            <a:r>
              <a:rPr lang="en-US" altLang="ko-KR" b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67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669" y="2777280"/>
            <a:ext cx="6271264" cy="255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정삼각형과 정사각형을 </a:t>
            </a:r>
            <a:r>
              <a:rPr lang="ko-KR" altLang="en-US" dirty="0" err="1"/>
              <a:t>반복문을</a:t>
            </a:r>
            <a:r>
              <a:rPr lang="ko-KR" altLang="en-US" dirty="0"/>
              <a:t> 이용하여 그리기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3773" y="1832656"/>
            <a:ext cx="3567867" cy="4257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turtle   </a:t>
            </a:r>
          </a:p>
          <a:p>
            <a:pPr defTabSz="682508">
              <a:defRPr/>
            </a:pP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turtle.shape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("turtle")</a:t>
            </a:r>
          </a:p>
          <a:p>
            <a:pPr defTabSz="682508">
              <a:defRPr/>
            </a:pPr>
            <a:endParaRPr lang="en-US" altLang="ko-KR" sz="1592" kern="0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정삼각형 그리기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 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in  range(3):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turtle.forward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(100)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turtle.left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(360/3)</a:t>
            </a:r>
          </a:p>
          <a:p>
            <a:pPr defTabSz="682508">
              <a:defRPr/>
            </a:pPr>
            <a:endParaRPr lang="en-US" altLang="ko-KR" sz="1592" kern="0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이동하기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turtle.penup()</a:t>
            </a:r>
          </a:p>
          <a:p>
            <a:pPr defTabSz="682508">
              <a:defRPr/>
            </a:pP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turtle.goto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(200, 0)</a:t>
            </a:r>
          </a:p>
          <a:p>
            <a:pPr defTabSz="682508">
              <a:defRPr/>
            </a:pP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turtle.pendown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defTabSz="682508">
              <a:defRPr/>
            </a:pPr>
            <a:endParaRPr lang="en-US" altLang="ko-KR" sz="1592" kern="0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정사각형 그리기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 range(4):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turtle.forward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(100)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turtle.left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(360/4)</a:t>
            </a:r>
          </a:p>
        </p:txBody>
      </p:sp>
    </p:spTree>
    <p:extLst>
      <p:ext uri="{BB962C8B-B14F-4D97-AF65-F5344CB8AC3E}">
        <p14:creationId xmlns:p14="http://schemas.microsoft.com/office/powerpoint/2010/main" val="20288710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화면에 별 그리기 </a:t>
            </a:r>
            <a:endParaRPr lang="en-US" altLang="ko-KR" dirty="0"/>
          </a:p>
          <a:p>
            <a:pPr lvl="1"/>
            <a:r>
              <a:rPr lang="ko-KR" altLang="en-US" dirty="0"/>
              <a:t>터틀 그래픽을 이용하여 별을 화면에 그려보자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3656" y="2808755"/>
            <a:ext cx="3360693" cy="1701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2508">
              <a:lnSpc>
                <a:spcPct val="150000"/>
              </a:lnSpc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turtle   </a:t>
            </a:r>
          </a:p>
          <a:p>
            <a:pPr defTabSz="682508">
              <a:lnSpc>
                <a:spcPct val="150000"/>
              </a:lnSpc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 </a:t>
            </a:r>
            <a:r>
              <a:rPr lang="en-US" altLang="ko-KR" sz="1791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in range(5):</a:t>
            </a:r>
          </a:p>
          <a:p>
            <a:pPr defTabSz="682508">
              <a:lnSpc>
                <a:spcPct val="150000"/>
              </a:lnSpc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</a:t>
            </a:r>
            <a:r>
              <a:rPr lang="en-US" altLang="ko-KR" sz="1791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turtle.forward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(50)</a:t>
            </a:r>
          </a:p>
          <a:p>
            <a:pPr defTabSz="682508">
              <a:lnSpc>
                <a:spcPct val="150000"/>
              </a:lnSpc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</a:t>
            </a:r>
            <a:r>
              <a:rPr lang="en-US" altLang="ko-KR" sz="1791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turtle.right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(144)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921547" y="2808755"/>
            <a:ext cx="4215505" cy="2676400"/>
            <a:chOff x="971600" y="1698250"/>
            <a:chExt cx="3769169" cy="22258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1698250"/>
              <a:ext cx="3769169" cy="22258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38945" t="40429" r="29393" b="27805"/>
            <a:stretch/>
          </p:blipFill>
          <p:spPr>
            <a:xfrm>
              <a:off x="1916705" y="2316096"/>
              <a:ext cx="1530170" cy="990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0825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터틀 그래픽을 이용하여 사각형을 </a:t>
            </a:r>
            <a:r>
              <a:rPr lang="en-US" altLang="ko-KR" dirty="0"/>
              <a:t>3</a:t>
            </a:r>
            <a:r>
              <a:rPr lang="ko-KR" altLang="en-US" dirty="0"/>
              <a:t>개 그려보자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각 사각형은 </a:t>
            </a:r>
            <a:r>
              <a:rPr lang="en-US" altLang="ko-KR" dirty="0"/>
              <a:t>20</a:t>
            </a:r>
            <a:r>
              <a:rPr lang="ko-KR" altLang="en-US" dirty="0"/>
              <a:t>도씩 기울어져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1799" y="2581607"/>
            <a:ext cx="5796283" cy="2286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import turtle</a:t>
            </a:r>
          </a:p>
          <a:p>
            <a:endParaRPr lang="en-US" altLang="ko-KR" sz="1592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for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in range(3):	    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3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번 반복한다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turtle.left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(20)	    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왼쪽으로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도 회전한다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 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</a:p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for j in  range(4): 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사각형 그리기</a:t>
            </a:r>
            <a:endParaRPr lang="en-US" altLang="ko-KR" sz="1592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turtle.forward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(50)    </a:t>
            </a:r>
          </a:p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turtle.left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(90)    </a:t>
            </a:r>
            <a:endParaRPr lang="en-US" altLang="ko-KR" sz="1990" dirty="0">
              <a:solidFill>
                <a:srgbClr val="0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748066-33EC-42E3-BC82-70E0556E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551" y="2312942"/>
            <a:ext cx="3748051" cy="31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07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삼각형 칠하기</a:t>
            </a:r>
            <a:endParaRPr lang="en-US" altLang="ko-KR" dirty="0"/>
          </a:p>
          <a:p>
            <a:pPr lvl="1"/>
            <a:r>
              <a:rPr lang="ko-KR" altLang="en-US" dirty="0"/>
              <a:t>거북이 커서 모양을 이용해서 삼각형을 그리고 색으로 채우기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펜 굵기도 바꾼다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1062"/>
          <a:stretch/>
        </p:blipFill>
        <p:spPr>
          <a:xfrm>
            <a:off x="6208188" y="2881878"/>
            <a:ext cx="3743840" cy="2422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92" y="2439290"/>
            <a:ext cx="2511884" cy="3307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from turtle import *</a:t>
            </a:r>
          </a:p>
          <a:p>
            <a:endParaRPr lang="en-US" altLang="ko-KR" sz="1493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width(20)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color("RED")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shape("turtle")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begin_fill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fillcolor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("GREEN")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fd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(200)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lt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(120)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fd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(200)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lt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(120)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fd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(200)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end_fill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done()</a:t>
            </a:r>
            <a:endParaRPr lang="en-US" altLang="ko-KR" sz="1791" dirty="0">
              <a:solidFill>
                <a:srgbClr val="0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815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사각형에 색 칠하기</a:t>
            </a:r>
            <a:endParaRPr lang="en-US" altLang="ko-KR" dirty="0"/>
          </a:p>
          <a:p>
            <a:pPr lvl="1"/>
            <a:r>
              <a:rPr lang="ko-KR" altLang="en-US" dirty="0"/>
              <a:t>거북이 커서 모양을 이용해서 사각형을 그리고 색으로 채우기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225" y="2446656"/>
            <a:ext cx="2792637" cy="3078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from turtle import *</a:t>
            </a:r>
          </a:p>
          <a:p>
            <a:endParaRPr lang="en-US" altLang="ko-KR" sz="1493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color("RED")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shape("turtle")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begin_fill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fillcolor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("GREEN")</a:t>
            </a:r>
          </a:p>
          <a:p>
            <a:endParaRPr lang="en-US" altLang="ko-KR" sz="1493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82508">
              <a:defRPr/>
            </a:pPr>
            <a:r>
              <a:rPr lang="en-US" altLang="ko-KR" sz="1493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 </a:t>
            </a:r>
            <a:r>
              <a:rPr lang="en-US" altLang="ko-KR" sz="1493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493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in  range(4):</a:t>
            </a:r>
          </a:p>
          <a:p>
            <a:pPr defTabSz="682508">
              <a:defRPr/>
            </a:pPr>
            <a:r>
              <a:rPr lang="en-US" altLang="ko-KR" sz="1493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forward(100)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     </a:t>
            </a:r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rt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(90)</a:t>
            </a:r>
            <a:r>
              <a:rPr lang="en-US" altLang="ko-KR" sz="1493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</a:t>
            </a:r>
          </a:p>
          <a:p>
            <a:endParaRPr lang="en-US" altLang="ko-KR" sz="1493" dirty="0">
              <a:solidFill>
                <a:srgbClr val="0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end_fill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493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done()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676" y="2590616"/>
            <a:ext cx="3864267" cy="321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67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9816C58-5689-4F58-8AD8-01FC9C12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다양한 </a:t>
            </a:r>
            <a:r>
              <a:rPr lang="en-US" altLang="ko-KR" dirty="0"/>
              <a:t>turtle </a:t>
            </a:r>
            <a:r>
              <a:rPr lang="ko-KR" altLang="en-US" dirty="0"/>
              <a:t>데모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76BAB1-C55C-4A8F-AF9C-FA5200032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30" y="1582232"/>
            <a:ext cx="2993030" cy="1357882"/>
          </a:xfrm>
          <a:prstGeom prst="rect">
            <a:avLst/>
          </a:prstGeom>
        </p:spPr>
      </p:pic>
      <p:pic>
        <p:nvPicPr>
          <p:cNvPr id="5" name="녹화_2020_05_02_21_16_23_379">
            <a:hlinkClick r:id="" action="ppaction://media"/>
            <a:extLst>
              <a:ext uri="{FF2B5EF4-FFF2-40B4-BE49-F238E27FC236}">
                <a16:creationId xmlns:a16="http://schemas.microsoft.com/office/drawing/2014/main" id="{CEF9EF10-B057-43E2-BAEB-081A00004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978" y="1940509"/>
            <a:ext cx="7892266" cy="3864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93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B72CA-89A7-6333-2A5D-732A293D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/>
              <a:t>파이썬 내장 함수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60947E27-42AD-4CA6-1B2B-95D99F4C2347}"/>
              </a:ext>
            </a:extLst>
          </p:cNvPr>
          <p:cNvGraphicFramePr>
            <a:graphicFrameLocks noGrp="1"/>
          </p:cNvGraphicFramePr>
          <p:nvPr/>
        </p:nvGraphicFramePr>
        <p:xfrm>
          <a:off x="508127" y="1052736"/>
          <a:ext cx="11377264" cy="5577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27539">
                  <a:extLst>
                    <a:ext uri="{9D8B030D-6E8A-4147-A177-3AD203B41FA5}">
                      <a16:colId xmlns:a16="http://schemas.microsoft.com/office/drawing/2014/main" val="3927586101"/>
                    </a:ext>
                  </a:extLst>
                </a:gridCol>
                <a:gridCol w="10749725">
                  <a:extLst>
                    <a:ext uri="{9D8B030D-6E8A-4147-A177-3AD203B41FA5}">
                      <a16:colId xmlns:a16="http://schemas.microsoft.com/office/drawing/2014/main" val="182433152"/>
                    </a:ext>
                  </a:extLst>
                </a:gridCol>
              </a:tblGrid>
              <a:tr h="42625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>
                        <a:lnSpc>
                          <a:spcPct val="100000"/>
                        </a:lnSpc>
                        <a:tabLst/>
                      </a:pP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(__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builtins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__)</a:t>
                      </a:r>
                    </a:p>
                    <a:p>
                      <a:pPr marL="92075" indent="0">
                        <a:lnSpc>
                          <a:spcPct val="100000"/>
                        </a:lnSpc>
                        <a:tabLst/>
                      </a:pP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['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ArithmeticError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AssertionError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AttributeError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BaseException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BlockingIOError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BrokenPipeError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BufferError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BytesWarning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ChildProcessError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ConnectionAbortedError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ConnectionError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ConnectionRefusedError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ConnectionResetError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DeprecationWarning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EOFError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'Ellipsis',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EncodingWarning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EnvironmentError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'Exception', 'False',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FileExistsError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FileNotFoundError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FloatingPointError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FutureWarning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GeneratorExit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IOError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ImportError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ImportWarning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IndentationError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IndexError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InterruptedError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IsADirectoryError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KeyError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KeyboardInterrupt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LookupError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MemoryError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ModuleNotFoundError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NameError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'None',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NotADirectoryError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NotImplemented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NotImplementedError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OverflowError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PendingDeprecationWarning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PermissionError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ProcessLookupError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RecursionError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ReferenceError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ResourceWarning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RuntimeError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RuntimeWarning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StopAsyncIteration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StopIteration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SyntaxError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SyntaxWarning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SystemError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SystemExit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TabError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TimeoutError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'True',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TypeError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UnboundLocalError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UnicodeDecodeError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UnicodeEncodeError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UnicodeError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UnicodeTranslateError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UnicodeWarning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UserWarning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ValueError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'Warning',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WindowsError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ZeroDivisionError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'__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build_class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__', '__debug__', '__doc__', '__import__', '__loader__', '__name__', '__package__', '__spec__', 'abs',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aiter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'all',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anext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'any', 'ascii', 'bin', 'bool', 'breakpoint',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bytearray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'bytes', 'callable', 'chr',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classmethod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'compile', 'complex', 'copyright', 'credits',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delattr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dict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divmod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'enumerate', 'eval', 'exec', 'exit', 'filter', 'float', 'format',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frozenset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getattr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globals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hasattr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'hash', 'help', 'hex', 'id', 'input', 'int',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isinstance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issubclass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iter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'license', 'list', 'locals', 'map', 'max',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memoryview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'min', 'next', 'object', 'oct', 'open',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ord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'pow', 'print', 'property', 'quit', 'range',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repr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'reversed', 'round', 'set',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setattr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'slice', 'sorted', '</a:t>
                      </a:r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staticmethod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', 'str', 'sum', 'super', 'tuple', 'type', 'vars', 'zip']</a:t>
                      </a:r>
                      <a:endParaRPr lang="ko-KR" altLang="en-US" sz="1500" b="1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4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1473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 실습</a:t>
            </a:r>
          </a:p>
        </p:txBody>
      </p:sp>
    </p:spTree>
    <p:extLst>
      <p:ext uri="{BB962C8B-B14F-4D97-AF65-F5344CB8AC3E}">
        <p14:creationId xmlns:p14="http://schemas.microsoft.com/office/powerpoint/2010/main" val="7686339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1.  datetime </a:t>
            </a:r>
            <a:r>
              <a:rPr lang="ko-KR" altLang="en-US" sz="3200" dirty="0"/>
              <a:t>모듈을 사용하여 날짜 계산하기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/>
              <a:t>기준 날짜를 입력 받고</a:t>
            </a:r>
            <a:r>
              <a:rPr lang="en-US" altLang="ko-KR" sz="2000" dirty="0"/>
              <a:t>,</a:t>
            </a:r>
            <a:r>
              <a:rPr lang="ko-KR" altLang="en-US" sz="2000" dirty="0"/>
              <a:t> 지나간 날 수를 입력 받아 그 날 수만큼 경과한 후 날짜를 출력하는 프로그램을 작성하라</a:t>
            </a:r>
            <a:endParaRPr lang="en-US" altLang="ko-KR" sz="2000" dirty="0"/>
          </a:p>
          <a:p>
            <a:pPr lvl="1">
              <a:lnSpc>
                <a:spcPct val="130000"/>
              </a:lnSpc>
            </a:pPr>
            <a:r>
              <a:rPr lang="en-US" altLang="ko-KR" sz="1800" dirty="0"/>
              <a:t>datetime </a:t>
            </a:r>
            <a:r>
              <a:rPr lang="ko-KR" altLang="en-US" sz="1800" dirty="0"/>
              <a:t>라이브러리를 </a:t>
            </a:r>
            <a:r>
              <a:rPr lang="en-US" altLang="ko-KR" sz="1800" dirty="0"/>
              <a:t>import</a:t>
            </a:r>
            <a:r>
              <a:rPr lang="ko-KR" altLang="en-US" sz="1800" dirty="0"/>
              <a:t>하여 사용 </a:t>
            </a:r>
            <a:r>
              <a:rPr lang="en-US" altLang="ko-KR" sz="1800" dirty="0"/>
              <a:t>(</a:t>
            </a:r>
            <a:r>
              <a:rPr lang="ko-KR" altLang="en-US" sz="1800" dirty="0"/>
              <a:t>인터넷 검색 활용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200" dirty="0">
                <a:hlinkClick r:id="rId2"/>
              </a:rPr>
              <a:t>https://docs.python.org/3/library/datetime.html?highlight=datetime#module-datetime</a:t>
            </a:r>
            <a:endParaRPr lang="en-US" altLang="ko-KR" sz="1200" dirty="0"/>
          </a:p>
          <a:p>
            <a:pPr lvl="1">
              <a:lnSpc>
                <a:spcPct val="130000"/>
              </a:lnSpc>
            </a:pPr>
            <a:r>
              <a:rPr lang="en-US" altLang="ko-KR" sz="1800" dirty="0"/>
              <a:t>datetime</a:t>
            </a:r>
            <a:r>
              <a:rPr lang="ko-KR" altLang="en-US" sz="1800" dirty="0"/>
              <a:t>의 함수 사용 예</a:t>
            </a:r>
            <a:r>
              <a:rPr lang="en-US" altLang="ko-KR" sz="1800" dirty="0"/>
              <a:t>: (</a:t>
            </a:r>
            <a:r>
              <a:rPr lang="en-US" altLang="ko-KR" sz="1800" dirty="0">
                <a:solidFill>
                  <a:srgbClr val="00B050"/>
                </a:solidFill>
              </a:rPr>
              <a:t>import datetime as dt</a:t>
            </a:r>
            <a:r>
              <a:rPr lang="en-US" altLang="ko-KR" sz="1800" dirty="0"/>
              <a:t> </a:t>
            </a:r>
            <a:r>
              <a:rPr lang="ko-KR" altLang="en-US" sz="1800" dirty="0"/>
              <a:t>후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dt.date</a:t>
            </a:r>
            <a:r>
              <a:rPr lang="en-US" altLang="ko-KR" sz="1800" dirty="0"/>
              <a:t>(</a:t>
            </a:r>
            <a:r>
              <a:rPr lang="en-US" altLang="ko-KR" sz="1800" i="1" dirty="0">
                <a:solidFill>
                  <a:srgbClr val="FF0000"/>
                </a:solidFill>
              </a:rPr>
              <a:t>2022,5,1</a:t>
            </a:r>
            <a:r>
              <a:rPr lang="en-US" altLang="ko-KR" sz="1800" dirty="0"/>
              <a:t>) </a:t>
            </a:r>
            <a:r>
              <a:rPr lang="en-US" altLang="ko-KR" sz="1800" dirty="0">
                <a:sym typeface="Wingdings" panose="05000000000000000000" pitchFamily="2" charset="2"/>
              </a:rPr>
              <a:t></a:t>
            </a:r>
            <a:r>
              <a:rPr lang="en-US" altLang="ko-KR" sz="1800" dirty="0"/>
              <a:t> 2022</a:t>
            </a:r>
            <a:r>
              <a:rPr lang="ko-KR" altLang="en-US" sz="1800" dirty="0"/>
              <a:t>년 </a:t>
            </a:r>
            <a:r>
              <a:rPr lang="en-US" altLang="ko-KR" sz="1800" dirty="0"/>
              <a:t>5</a:t>
            </a:r>
            <a:r>
              <a:rPr lang="ko-KR" altLang="en-US" sz="1800" dirty="0"/>
              <a:t>월 </a:t>
            </a:r>
            <a:r>
              <a:rPr lang="en-US" altLang="ko-KR" sz="1800" dirty="0"/>
              <a:t>1</a:t>
            </a:r>
            <a:r>
              <a:rPr lang="ko-KR" altLang="en-US" sz="1800" dirty="0"/>
              <a:t>일 날짜 값을 생성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dt.timedalta</a:t>
            </a:r>
            <a:r>
              <a:rPr lang="en-US" altLang="ko-KR" sz="1800" dirty="0"/>
              <a:t>(days=</a:t>
            </a:r>
            <a:r>
              <a:rPr lang="en-US" altLang="ko-KR" sz="1800" i="1" dirty="0">
                <a:solidFill>
                  <a:srgbClr val="FF0000"/>
                </a:solidFill>
              </a:rPr>
              <a:t>10</a:t>
            </a:r>
            <a:r>
              <a:rPr lang="en-US" altLang="ko-KR" sz="1800" dirty="0"/>
              <a:t>) </a:t>
            </a:r>
            <a:r>
              <a:rPr lang="en-US" altLang="ko-KR" sz="1800" dirty="0">
                <a:sym typeface="Wingdings" panose="05000000000000000000" pitchFamily="2" charset="2"/>
              </a:rPr>
              <a:t> 10</a:t>
            </a:r>
            <a:r>
              <a:rPr lang="ko-KR" altLang="en-US" sz="1800" dirty="0">
                <a:sym typeface="Wingdings" panose="05000000000000000000" pitchFamily="2" charset="2"/>
              </a:rPr>
              <a:t>일 경과 일수 값을 생성</a:t>
            </a:r>
            <a:br>
              <a:rPr lang="en-US" altLang="ko-KR" sz="1800" dirty="0">
                <a:sym typeface="Wingdings" panose="05000000000000000000" pitchFamily="2" charset="2"/>
              </a:rPr>
            </a:br>
            <a:r>
              <a:rPr lang="en-US" altLang="ko-KR" sz="1800" dirty="0">
                <a:sym typeface="Wingdings" panose="05000000000000000000" pitchFamily="2" charset="2"/>
              </a:rPr>
              <a:t>- </a:t>
            </a:r>
            <a:r>
              <a:rPr lang="en-US" altLang="ko-KR" sz="1800" dirty="0" err="1">
                <a:sym typeface="Wingdings" panose="05000000000000000000" pitchFamily="2" charset="2"/>
              </a:rPr>
              <a:t>newday</a:t>
            </a:r>
            <a:r>
              <a:rPr lang="en-US" altLang="ko-KR" sz="1800" dirty="0">
                <a:sym typeface="Wingdings" panose="05000000000000000000" pitchFamily="2" charset="2"/>
              </a:rPr>
              <a:t> = </a:t>
            </a:r>
            <a:r>
              <a:rPr lang="en-US" altLang="ko-KR" sz="1800" dirty="0" err="1">
                <a:sym typeface="Wingdings" panose="05000000000000000000" pitchFamily="2" charset="2"/>
              </a:rPr>
              <a:t>dt.date</a:t>
            </a:r>
            <a:r>
              <a:rPr lang="en-US" altLang="ko-KR" sz="1800" dirty="0">
                <a:sym typeface="Wingdings" panose="05000000000000000000" pitchFamily="2" charset="2"/>
              </a:rPr>
              <a:t>(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2022,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5,</a:t>
            </a:r>
            <a:r>
              <a:rPr lang="ko-K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en-US" altLang="ko-KR" sz="1800" dirty="0"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+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sym typeface="Wingdings" panose="05000000000000000000" pitchFamily="2" charset="2"/>
              </a:rPr>
              <a:t>dt.timedalta</a:t>
            </a:r>
            <a:r>
              <a:rPr lang="en-US" altLang="ko-KR" sz="1800" dirty="0">
                <a:sym typeface="Wingdings" panose="05000000000000000000" pitchFamily="2" charset="2"/>
              </a:rPr>
              <a:t>(days=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100</a:t>
            </a:r>
            <a:r>
              <a:rPr lang="en-US" altLang="ko-KR" sz="1800" dirty="0">
                <a:sym typeface="Wingdings" panose="05000000000000000000" pitchFamily="2" charset="2"/>
              </a:rPr>
              <a:t>) </a:t>
            </a:r>
            <a:br>
              <a:rPr lang="en-US" altLang="ko-KR" sz="1800" dirty="0">
                <a:sym typeface="Wingdings" panose="05000000000000000000" pitchFamily="2" charset="2"/>
              </a:rPr>
            </a:br>
            <a:r>
              <a:rPr lang="en-US" altLang="ko-KR" sz="1800" dirty="0">
                <a:sym typeface="Wingdings" panose="05000000000000000000" pitchFamily="2" charset="2"/>
              </a:rPr>
              <a:t>   2022</a:t>
            </a:r>
            <a:r>
              <a:rPr lang="ko-KR" altLang="en-US" sz="1800" dirty="0">
                <a:sym typeface="Wingdings" panose="05000000000000000000" pitchFamily="2" charset="2"/>
              </a:rPr>
              <a:t>년 </a:t>
            </a:r>
            <a:r>
              <a:rPr lang="en-US" altLang="ko-KR" sz="1800" dirty="0">
                <a:sym typeface="Wingdings" panose="05000000000000000000" pitchFamily="2" charset="2"/>
              </a:rPr>
              <a:t>5</a:t>
            </a:r>
            <a:r>
              <a:rPr lang="ko-KR" altLang="en-US" sz="1800" dirty="0">
                <a:sym typeface="Wingdings" panose="05000000000000000000" pitchFamily="2" charset="2"/>
              </a:rPr>
              <a:t>월 </a:t>
            </a:r>
            <a:r>
              <a:rPr lang="en-US" altLang="ko-KR" sz="1800" dirty="0">
                <a:sym typeface="Wingdings" panose="05000000000000000000" pitchFamily="2" charset="2"/>
              </a:rPr>
              <a:t>1</a:t>
            </a:r>
            <a:r>
              <a:rPr lang="ko-KR" altLang="en-US" sz="1800" dirty="0">
                <a:sym typeface="Wingdings" panose="05000000000000000000" pitchFamily="2" charset="2"/>
              </a:rPr>
              <a:t>일부터 </a:t>
            </a:r>
            <a:r>
              <a:rPr lang="en-US" altLang="ko-KR" sz="1800" dirty="0">
                <a:sym typeface="Wingdings" panose="05000000000000000000" pitchFamily="2" charset="2"/>
              </a:rPr>
              <a:t>100</a:t>
            </a:r>
            <a:r>
              <a:rPr lang="ko-KR" altLang="en-US" sz="1800" dirty="0">
                <a:sym typeface="Wingdings" panose="05000000000000000000" pitchFamily="2" charset="2"/>
              </a:rPr>
              <a:t>일 후의 날짜 값을 변수 </a:t>
            </a:r>
            <a:r>
              <a:rPr lang="en-US" altLang="ko-KR" sz="1800" dirty="0" err="1">
                <a:sym typeface="Wingdings" panose="05000000000000000000" pitchFamily="2" charset="2"/>
              </a:rPr>
              <a:t>newday</a:t>
            </a:r>
            <a:r>
              <a:rPr lang="ko-KR" altLang="en-US" sz="1800" dirty="0">
                <a:sym typeface="Wingdings" panose="05000000000000000000" pitchFamily="2" charset="2"/>
              </a:rPr>
              <a:t>에 할당</a:t>
            </a:r>
            <a:br>
              <a:rPr lang="en-US" altLang="ko-KR" sz="1800" dirty="0">
                <a:sym typeface="Wingdings" panose="05000000000000000000" pitchFamily="2" charset="2"/>
              </a:rPr>
            </a:br>
            <a:r>
              <a:rPr lang="en-US" altLang="ko-KR" sz="1800" dirty="0">
                <a:sym typeface="Wingdings" panose="05000000000000000000" pitchFamily="2" charset="2"/>
              </a:rPr>
              <a:t>- </a:t>
            </a:r>
            <a:r>
              <a:rPr lang="en-US" altLang="ko-KR" sz="1800" dirty="0" err="1">
                <a:sym typeface="Wingdings" panose="05000000000000000000" pitchFamily="2" charset="2"/>
              </a:rPr>
              <a:t>newday.year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sym typeface="Wingdings" panose="05000000000000000000" pitchFamily="2" charset="2"/>
              </a:rPr>
              <a:t>newday.month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sym typeface="Wingdings" panose="05000000000000000000" pitchFamily="2" charset="2"/>
              </a:rPr>
              <a:t>newdat.day</a:t>
            </a:r>
            <a:r>
              <a:rPr lang="en-US" altLang="ko-KR" sz="1800" dirty="0">
                <a:sym typeface="Wingdings" panose="05000000000000000000" pitchFamily="2" charset="2"/>
              </a:rPr>
              <a:t>  </a:t>
            </a:r>
            <a:r>
              <a:rPr lang="ko-KR" altLang="en-US" sz="1800" dirty="0">
                <a:sym typeface="Wingdings" panose="05000000000000000000" pitchFamily="2" charset="2"/>
              </a:rPr>
              <a:t>변수 </a:t>
            </a:r>
            <a:r>
              <a:rPr lang="en-US" altLang="ko-KR" sz="1800" dirty="0" err="1">
                <a:sym typeface="Wingdings" panose="05000000000000000000" pitchFamily="2" charset="2"/>
              </a:rPr>
              <a:t>newday</a:t>
            </a:r>
            <a:r>
              <a:rPr lang="ko-KR" altLang="en-US" sz="1800" dirty="0">
                <a:sym typeface="Wingdings" panose="05000000000000000000" pitchFamily="2" charset="2"/>
              </a:rPr>
              <a:t>에서 년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월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일</a:t>
            </a:r>
            <a:br>
              <a:rPr lang="en-US" altLang="ko-KR" sz="1800" dirty="0">
                <a:sym typeface="Wingdings" panose="05000000000000000000" pitchFamily="2" charset="2"/>
              </a:rPr>
            </a:br>
            <a:r>
              <a:rPr lang="en-US" altLang="ko-KR" sz="1800" dirty="0">
                <a:sym typeface="Wingdings" panose="05000000000000000000" pitchFamily="2" charset="2"/>
              </a:rPr>
              <a:t>  </a:t>
            </a:r>
            <a:r>
              <a:rPr lang="ko-KR" altLang="en-US" sz="1800" dirty="0">
                <a:sym typeface="Wingdings" panose="05000000000000000000" pitchFamily="2" charset="2"/>
              </a:rPr>
              <a:t>값을 추출</a:t>
            </a:r>
            <a:endParaRPr lang="en-US" altLang="ko-KR" sz="1800" dirty="0"/>
          </a:p>
          <a:p>
            <a:pPr lvl="1">
              <a:lnSpc>
                <a:spcPct val="130000"/>
              </a:lnSpc>
            </a:pPr>
            <a:endParaRPr lang="en-US" altLang="ko-K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177B2-1F3B-313D-03FA-710BC5336C00}"/>
              </a:ext>
            </a:extLst>
          </p:cNvPr>
          <p:cNvSpPr txBox="1"/>
          <p:nvPr/>
        </p:nvSpPr>
        <p:spPr>
          <a:xfrm>
            <a:off x="2826271" y="5456387"/>
            <a:ext cx="5298653" cy="11158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 날짜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yyyy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/mm/dd):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2022/05/01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지나간 날수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일부터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후는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5D0C5-0E02-6936-186D-A70810E4FB0C}"/>
              </a:ext>
            </a:extLst>
          </p:cNvPr>
          <p:cNvSpPr txBox="1"/>
          <p:nvPr/>
        </p:nvSpPr>
        <p:spPr>
          <a:xfrm>
            <a:off x="2694604" y="5117832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18116083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구구단 풀기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구구단 </a:t>
            </a:r>
            <a:r>
              <a:rPr lang="ko-KR" altLang="en-US" sz="1600" dirty="0" err="1"/>
              <a:t>빨리풀기</a:t>
            </a:r>
            <a:r>
              <a:rPr lang="ko-KR" altLang="en-US" sz="1600" dirty="0"/>
              <a:t> 테스트 프로그램</a:t>
            </a:r>
            <a:r>
              <a:rPr lang="en-US" altLang="ko-KR" sz="1600" dirty="0"/>
              <a:t>: 1</a:t>
            </a:r>
            <a:r>
              <a:rPr lang="ko-KR" altLang="en-US" sz="1600" dirty="0"/>
              <a:t>단</a:t>
            </a:r>
            <a:r>
              <a:rPr lang="en-US" altLang="ko-KR" sz="1600" dirty="0"/>
              <a:t>~9</a:t>
            </a:r>
            <a:r>
              <a:rPr lang="ko-KR" altLang="en-US" sz="1600" dirty="0"/>
              <a:t>단의 구구단 문제 중 </a:t>
            </a:r>
            <a:r>
              <a:rPr lang="ko-KR" altLang="en-US" sz="1600" dirty="0">
                <a:solidFill>
                  <a:srgbClr val="FF0000"/>
                </a:solidFill>
              </a:rPr>
              <a:t>임의로 </a:t>
            </a:r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r>
              <a:rPr lang="ko-KR" altLang="en-US" sz="1600" dirty="0">
                <a:solidFill>
                  <a:srgbClr val="FF0000"/>
                </a:solidFill>
              </a:rPr>
              <a:t>개를 제시</a:t>
            </a:r>
            <a:r>
              <a:rPr lang="ko-KR" altLang="en-US" sz="1600" dirty="0"/>
              <a:t>하고 결과를 입력 받아 </a:t>
            </a:r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r>
              <a:rPr lang="ko-KR" altLang="en-US" sz="1600" dirty="0">
                <a:solidFill>
                  <a:srgbClr val="FF0000"/>
                </a:solidFill>
              </a:rPr>
              <a:t>문제를 모두 푼 시간을 출력</a:t>
            </a:r>
            <a:r>
              <a:rPr lang="ko-KR" altLang="en-US" sz="1600" dirty="0"/>
              <a:t>하는 프로그램 작성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random </a:t>
            </a:r>
            <a:r>
              <a:rPr lang="ko-KR" altLang="en-US" sz="1600" dirty="0"/>
              <a:t>모듈을 </a:t>
            </a:r>
            <a:r>
              <a:rPr lang="en-US" altLang="ko-KR" sz="1600" dirty="0"/>
              <a:t>import </a:t>
            </a:r>
            <a:r>
              <a:rPr lang="ko-KR" altLang="en-US" sz="1600" dirty="0"/>
              <a:t>하고 </a:t>
            </a:r>
            <a:r>
              <a:rPr lang="en-US" altLang="ko-KR" sz="1600" dirty="0" err="1"/>
              <a:t>randint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사용하여 구구단 임의 문제 </a:t>
            </a:r>
            <a:r>
              <a:rPr lang="ko-KR" altLang="en-US" sz="1600" dirty="0" err="1"/>
              <a:t>추출시</a:t>
            </a:r>
            <a:r>
              <a:rPr lang="ko-KR" altLang="en-US" sz="1600" dirty="0"/>
              <a:t> 사용한다</a:t>
            </a:r>
            <a:r>
              <a:rPr lang="en-US" altLang="ko-KR" sz="1600" dirty="0"/>
              <a:t>. (</a:t>
            </a:r>
            <a:r>
              <a:rPr lang="en-US" altLang="ko-KR" sz="1600" dirty="0" err="1"/>
              <a:t>random.randint</a:t>
            </a:r>
            <a:r>
              <a:rPr lang="en-US" altLang="ko-KR" sz="1600" dirty="0"/>
              <a:t>(1,9) =&gt; 1~9 </a:t>
            </a:r>
            <a:r>
              <a:rPr lang="ko-KR" altLang="en-US" sz="1600" dirty="0"/>
              <a:t>중 임의의 수를 생성</a:t>
            </a:r>
            <a:r>
              <a:rPr lang="en-US" altLang="ko-KR" sz="1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time </a:t>
            </a:r>
            <a:r>
              <a:rPr lang="ko-KR" altLang="en-US" sz="1600" dirty="0"/>
              <a:t>모듈을 </a:t>
            </a:r>
            <a:r>
              <a:rPr lang="en-US" altLang="ko-KR" sz="1600" dirty="0"/>
              <a:t>import</a:t>
            </a:r>
            <a:r>
              <a:rPr lang="ko-KR" altLang="en-US" sz="1600" dirty="0"/>
              <a:t>하여 계산 시간을 구한다</a:t>
            </a:r>
            <a:r>
              <a:rPr lang="en-US" altLang="ko-KR" sz="1600" dirty="0"/>
              <a:t>. (time() </a:t>
            </a:r>
            <a:r>
              <a:rPr lang="ko-KR" altLang="en-US" sz="1600" dirty="0"/>
              <a:t>함수를 사용하여 풀이 종료 시간에서 시작 시간을 빼면 풀이 시간이 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import time</a:t>
            </a:r>
            <a:br>
              <a:rPr lang="en-US" altLang="ko-KR" sz="1600" dirty="0"/>
            </a:br>
            <a:r>
              <a:rPr lang="en-US" altLang="ko-KR" sz="1600" dirty="0" err="1"/>
              <a:t>tStart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time.time</a:t>
            </a:r>
            <a:r>
              <a:rPr lang="en-US" altLang="ko-KR" sz="1600" dirty="0"/>
              <a:t>()	# </a:t>
            </a:r>
            <a:r>
              <a:rPr lang="ko-KR" altLang="en-US" sz="1600" dirty="0" err="1"/>
              <a:t>시작시간의</a:t>
            </a:r>
            <a:r>
              <a:rPr lang="ko-KR" altLang="en-US" sz="1600" dirty="0"/>
              <a:t> 초를 구한다</a:t>
            </a:r>
            <a:br>
              <a:rPr lang="en-US" altLang="ko-KR" sz="1600" dirty="0"/>
            </a:br>
            <a:r>
              <a:rPr lang="en-US" altLang="ko-KR" sz="1600" dirty="0"/>
              <a:t>...  # 5</a:t>
            </a:r>
            <a:r>
              <a:rPr lang="ko-KR" altLang="en-US" sz="1600" dirty="0"/>
              <a:t>문제를 반복해서 푸는 프로그램 내용</a:t>
            </a:r>
            <a:br>
              <a:rPr lang="en-US" altLang="ko-KR" sz="1600" dirty="0"/>
            </a:br>
            <a:r>
              <a:rPr lang="en-US" altLang="ko-KR" sz="1600" dirty="0" err="1"/>
              <a:t>tFinish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time.time</a:t>
            </a:r>
            <a:r>
              <a:rPr lang="en-US" altLang="ko-KR" sz="1600" dirty="0"/>
              <a:t>()	# </a:t>
            </a:r>
            <a:r>
              <a:rPr lang="ko-KR" altLang="en-US" sz="1600" dirty="0"/>
              <a:t>풀이가 끝났을 때의 시간을 구한다</a:t>
            </a:r>
            <a:br>
              <a:rPr lang="en-US" altLang="ko-KR" sz="1600" dirty="0"/>
            </a:br>
            <a:r>
              <a:rPr lang="en-US" altLang="ko-KR" sz="1600" dirty="0" err="1"/>
              <a:t>tSolveTime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tFinish</a:t>
            </a:r>
            <a:r>
              <a:rPr lang="en-US" altLang="ko-KR" sz="1600" dirty="0"/>
              <a:t> – </a:t>
            </a:r>
            <a:r>
              <a:rPr lang="en-US" altLang="ko-KR" sz="1600" dirty="0" err="1"/>
              <a:t>tStart</a:t>
            </a:r>
            <a:r>
              <a:rPr lang="en-US" altLang="ko-KR" sz="1600" dirty="0"/>
              <a:t>	# </a:t>
            </a:r>
            <a:r>
              <a:rPr lang="ko-KR" altLang="en-US" sz="1600" dirty="0"/>
              <a:t>풀이에 소요된 시간을 계산 </a:t>
            </a:r>
            <a:r>
              <a:rPr lang="en-US" altLang="ko-KR" sz="1600" dirty="0"/>
              <a:t>(</a:t>
            </a:r>
            <a:r>
              <a:rPr lang="ko-KR" altLang="en-US" sz="1600" dirty="0"/>
              <a:t>소수점 포함 초로 계산 됨</a:t>
            </a:r>
            <a:r>
              <a:rPr lang="en-US" altLang="ko-KR" sz="1600" dirty="0"/>
              <a:t>. </a:t>
            </a:r>
            <a:r>
              <a:rPr lang="ko-KR" altLang="en-US" sz="1600" dirty="0"/>
              <a:t>예</a:t>
            </a:r>
            <a:r>
              <a:rPr lang="en-US" altLang="ko-KR" sz="1600" dirty="0"/>
              <a:t>: 12.3432)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프로그램 안내문을 출력하고 </a:t>
            </a:r>
            <a:r>
              <a:rPr lang="ko-KR" altLang="en-US" sz="1600" dirty="0" err="1"/>
              <a:t>엔터키를</a:t>
            </a:r>
            <a:r>
              <a:rPr lang="ko-KR" altLang="en-US" sz="1600" dirty="0"/>
              <a:t> 누르면 </a:t>
            </a:r>
            <a:r>
              <a:rPr lang="ko-KR" altLang="en-US" sz="1600" dirty="0" err="1"/>
              <a:t>시작시간</a:t>
            </a:r>
            <a:r>
              <a:rPr lang="ko-KR" altLang="en-US" sz="1600" dirty="0"/>
              <a:t> 측정과 동시에 </a:t>
            </a:r>
            <a:r>
              <a:rPr lang="en-US" altLang="ko-KR" sz="1600" dirty="0"/>
              <a:t>5</a:t>
            </a:r>
            <a:r>
              <a:rPr lang="ko-KR" altLang="en-US" sz="1600" dirty="0"/>
              <a:t>문제 풀이 시작</a:t>
            </a:r>
            <a:endParaRPr lang="en-US" altLang="ko-KR" sz="1600" dirty="0"/>
          </a:p>
          <a:p>
            <a:pPr lvl="2">
              <a:lnSpc>
                <a:spcPct val="120000"/>
              </a:lnSpc>
            </a:pPr>
            <a:r>
              <a:rPr lang="ko-KR" altLang="en-US" sz="1600" dirty="0"/>
              <a:t>문제를 제시하고 결과 입력을 받는다</a:t>
            </a:r>
            <a:endParaRPr lang="en-US" altLang="ko-KR" sz="1600" dirty="0"/>
          </a:p>
          <a:p>
            <a:pPr lvl="2">
              <a:lnSpc>
                <a:spcPct val="120000"/>
              </a:lnSpc>
            </a:pPr>
            <a:r>
              <a:rPr lang="ko-KR" altLang="en-US" sz="1600" dirty="0"/>
              <a:t>결과가 숫자가 아닌 경우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숫자를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입력하시오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." </a:t>
            </a:r>
            <a:r>
              <a:rPr lang="ko-KR" altLang="en-US" sz="1600" dirty="0"/>
              <a:t>출력하고 다시 입력 받음</a:t>
            </a:r>
            <a:endParaRPr lang="en-US" altLang="ko-KR" sz="1600" dirty="0"/>
          </a:p>
          <a:p>
            <a:pPr lvl="2">
              <a:lnSpc>
                <a:spcPct val="120000"/>
              </a:lnSpc>
            </a:pPr>
            <a:r>
              <a:rPr lang="ko-KR" altLang="en-US" sz="1600" dirty="0" err="1"/>
              <a:t>입력받은</a:t>
            </a:r>
            <a:r>
              <a:rPr lang="ko-KR" altLang="en-US" sz="1600" dirty="0"/>
              <a:t> 답이 오답일 경우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"Incorrect. Try again." </a:t>
            </a:r>
            <a:r>
              <a:rPr lang="ko-KR" altLang="en-US" sz="1600" dirty="0"/>
              <a:t>출력하고 다시 입력 받음</a:t>
            </a:r>
            <a:endParaRPr lang="en-US" altLang="ko-KR" sz="1600" dirty="0"/>
          </a:p>
          <a:p>
            <a:pPr lvl="2">
              <a:lnSpc>
                <a:spcPct val="120000"/>
              </a:lnSpc>
            </a:pPr>
            <a:r>
              <a:rPr lang="ko-KR" altLang="en-US" sz="1600" dirty="0"/>
              <a:t>정답을 입력하였을 경우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"Correct!!!" </a:t>
            </a:r>
            <a:r>
              <a:rPr lang="ko-KR" altLang="en-US" sz="1600" dirty="0"/>
              <a:t>출력하고 다음 문제로 넘어 감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5</a:t>
            </a:r>
            <a:r>
              <a:rPr lang="ko-KR" altLang="en-US" sz="1600" dirty="0"/>
              <a:t>문제 풀이가 끝나면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"5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문제 성공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시간은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25.07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초 입니다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." </a:t>
            </a:r>
            <a:r>
              <a:rPr lang="ko-KR" altLang="en-US" sz="1600" dirty="0"/>
              <a:t>형태로 결과를 출력</a:t>
            </a:r>
            <a:r>
              <a:rPr lang="en-US" altLang="ko-KR" sz="1600" dirty="0"/>
              <a:t>. </a:t>
            </a:r>
            <a:r>
              <a:rPr lang="ko-KR" altLang="en-US" sz="1600" dirty="0"/>
              <a:t>시간은 풀이에 계산된 시간이며 소수점 </a:t>
            </a:r>
            <a:r>
              <a:rPr lang="en-US" altLang="ko-KR" sz="1600" dirty="0"/>
              <a:t>2</a:t>
            </a:r>
            <a:r>
              <a:rPr lang="ko-KR" altLang="en-US" sz="1600" dirty="0"/>
              <a:t>자리까지 출력 함</a:t>
            </a:r>
            <a:endParaRPr lang="en-US" altLang="ko-KR" sz="1600" dirty="0"/>
          </a:p>
          <a:p>
            <a:pPr lvl="2"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 err="1"/>
              <a:t>출력문</a:t>
            </a:r>
            <a:r>
              <a:rPr lang="ko-KR" altLang="en-US" sz="1600" dirty="0"/>
              <a:t> 예시와 같은 형태로 출력 되도록 프로그램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634788" y="6283325"/>
            <a:ext cx="498475" cy="327025"/>
          </a:xfrm>
        </p:spPr>
        <p:txBody>
          <a:bodyPr/>
          <a:lstStyle/>
          <a:p>
            <a:pPr algn="r"/>
            <a:fld id="{901E1FC5-710F-42D7-8BA6-A8AD33DD2B9B}" type="slidenum">
              <a:rPr lang="ko-KR" altLang="en-US" sz="1400"/>
              <a:pPr algn="r"/>
              <a:t>119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285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5DCA-A64A-CD41-BC63-5621F4F5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Virtual </a:t>
            </a:r>
            <a:r>
              <a:rPr lang="en-US" dirty="0" err="1"/>
              <a:t>Enviornments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82268-29F4-C146-B0DB-ED1A9EF75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224136"/>
          </a:xfrm>
        </p:spPr>
        <p:txBody>
          <a:bodyPr/>
          <a:lstStyle/>
          <a:p>
            <a:r>
              <a:rPr lang="ko-KR" altLang="en-US" b="0" dirty="0"/>
              <a:t>시스템 전체에 </a:t>
            </a:r>
            <a:r>
              <a:rPr lang="en-US" b="0" dirty="0" err="1">
                <a:latin typeface="Courier" pitchFamily="2" charset="0"/>
              </a:rPr>
              <a:t>bcrypt</a:t>
            </a:r>
            <a:r>
              <a:rPr lang="ko-KR" altLang="en-US" b="0" dirty="0"/>
              <a:t>가 설치되어 있지만 가상 환경에는 설치되어 있지 않다고 가정한다</a:t>
            </a:r>
            <a:r>
              <a:rPr lang="en-US" altLang="ko-KR" b="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49692-363B-0145-99D8-F51C681F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7" y="2477815"/>
            <a:ext cx="3038224" cy="70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7A1149-11FD-744F-ABA9-0AC6A01B7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6" y="3356992"/>
            <a:ext cx="9806353" cy="1080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8D26B-45EF-E340-8927-08AC91F43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5" y="4613228"/>
            <a:ext cx="9806353" cy="15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881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9302750" y="6524625"/>
            <a:ext cx="2830513" cy="293688"/>
          </a:xfrm>
        </p:spPr>
        <p:txBody>
          <a:bodyPr/>
          <a:lstStyle/>
          <a:p>
            <a:fld id="{901E1FC5-710F-42D7-8BA6-A8AD33DD2B9B}" type="slidenum">
              <a:rPr lang="ko-KR" altLang="en-US" smtClean="0">
                <a:solidFill>
                  <a:srgbClr val="000000"/>
                </a:solidFill>
              </a:rPr>
              <a:pPr/>
              <a:t>120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8119" y="1059387"/>
            <a:ext cx="5954629" cy="5612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</a:rPr>
              <a:t>구구단 </a:t>
            </a:r>
            <a:r>
              <a:rPr lang="en-US" altLang="ko-KR" dirty="0">
                <a:latin typeface="Consolas" panose="020B0609020204030204" pitchFamily="49" charset="0"/>
              </a:rPr>
              <a:t>5</a:t>
            </a:r>
            <a:r>
              <a:rPr lang="ko-KR" altLang="en-US" dirty="0">
                <a:latin typeface="Consolas" panose="020B0609020204030204" pitchFamily="49" charset="0"/>
              </a:rPr>
              <a:t>문제 </a:t>
            </a:r>
            <a:r>
              <a:rPr lang="ko-KR" altLang="en-US" dirty="0" err="1">
                <a:latin typeface="Consolas" panose="020B0609020204030204" pitchFamily="49" charset="0"/>
              </a:rPr>
              <a:t>빨리풀기</a:t>
            </a:r>
            <a:r>
              <a:rPr lang="ko-KR" altLang="en-US" dirty="0">
                <a:latin typeface="Consolas" panose="020B0609020204030204" pitchFamily="49" charset="0"/>
              </a:rPr>
              <a:t> 테스트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</a:rPr>
              <a:t>시작하려면 </a:t>
            </a:r>
            <a:r>
              <a:rPr lang="ko-KR" altLang="en-US" dirty="0" err="1">
                <a:latin typeface="Consolas" panose="020B0609020204030204" pitchFamily="49" charset="0"/>
              </a:rPr>
              <a:t>엔터키를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ko-KR" altLang="en-US" dirty="0" err="1">
                <a:latin typeface="Consolas" panose="020B0609020204030204" pitchFamily="49" charset="0"/>
              </a:rPr>
              <a:t>누루시오</a:t>
            </a:r>
            <a:r>
              <a:rPr lang="en-US" altLang="ko-KR" dirty="0">
                <a:latin typeface="Consolas" panose="020B0609020204030204" pitchFamily="49" charset="0"/>
              </a:rPr>
              <a:t>...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↙  # </a:t>
            </a:r>
            <a:r>
              <a:rPr lang="ko-KR" altLang="en-US" dirty="0" err="1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엔터키</a:t>
            </a:r>
            <a:endParaRPr lang="en-US" altLang="ko-KR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(1) 2 x 8 =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16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Correct!!!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(2) 2 x 6 =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13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Incorrect. Try again.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(2) 2 x 6 =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12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Correct!!!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(3) 9 x 5 =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45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Correct!!!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(4) 6 x 7 =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1as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</a:rPr>
              <a:t>숫자를 </a:t>
            </a:r>
            <a:r>
              <a:rPr lang="ko-KR" altLang="en-US" dirty="0" err="1">
                <a:latin typeface="Consolas" panose="020B0609020204030204" pitchFamily="49" charset="0"/>
              </a:rPr>
              <a:t>입력하시오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(4) 6 x 7 =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42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Correct!!!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(5) 3 x 6 =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18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Correct!!!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5</a:t>
            </a:r>
            <a:r>
              <a:rPr lang="ko-KR" altLang="en-US" dirty="0">
                <a:latin typeface="Consolas" panose="020B0609020204030204" pitchFamily="49" charset="0"/>
              </a:rPr>
              <a:t>문제 성공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ko-KR" altLang="en-US" dirty="0">
                <a:latin typeface="Consolas" panose="020B0609020204030204" pitchFamily="49" charset="0"/>
              </a:rPr>
              <a:t>시간은 </a:t>
            </a:r>
            <a:r>
              <a:rPr lang="en-US" altLang="ko-KR" dirty="0">
                <a:latin typeface="Consolas" panose="020B0609020204030204" pitchFamily="49" charset="0"/>
              </a:rPr>
              <a:t>17.07</a:t>
            </a:r>
            <a:r>
              <a:rPr lang="ko-KR" altLang="en-US" dirty="0">
                <a:latin typeface="Consolas" panose="020B0609020204030204" pitchFamily="49" charset="0"/>
              </a:rPr>
              <a:t>초 입니다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endParaRPr lang="en-US" altLang="ko-KR" dirty="0"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A5EB2-B0C7-1817-D2AA-A308565E449D}"/>
              </a:ext>
            </a:extLst>
          </p:cNvPr>
          <p:cNvSpPr txBox="1"/>
          <p:nvPr/>
        </p:nvSpPr>
        <p:spPr>
          <a:xfrm>
            <a:off x="1314103" y="620688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37695104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3.  turtle </a:t>
            </a:r>
            <a:r>
              <a:rPr lang="ko-KR" altLang="en-US" sz="3200" dirty="0"/>
              <a:t>모듈을 사용하여 도넛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turtle </a:t>
            </a:r>
            <a:r>
              <a:rPr lang="ko-KR" altLang="en-US" sz="1600" dirty="0"/>
              <a:t>모듈 기능을 사용하여 아래 예시와 같이 출력하는 프로그램을 작성하라</a:t>
            </a:r>
            <a:r>
              <a:rPr lang="en-US" altLang="ko-KR" sz="1600" dirty="0"/>
              <a:t>. </a:t>
            </a:r>
            <a:r>
              <a:rPr lang="ko-KR" altLang="en-US" sz="1600" dirty="0"/>
              <a:t>작은 원을 여러 개 반복하여 도넛 모양의 큰 원을 그리는 프로그램으로 작은 원의 반지름</a:t>
            </a:r>
            <a:r>
              <a:rPr lang="en-US" altLang="ko-KR" sz="1600" dirty="0"/>
              <a:t>, </a:t>
            </a:r>
            <a:r>
              <a:rPr lang="ko-KR" altLang="en-US" sz="1600" dirty="0"/>
              <a:t>큰 원을 구성하는 작은 원의 개수 및 반지름 등은 어떤 값이 되어도 상관없으나 전체 화면 영역을 벗어나지 말아야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큰 원 구성에 필요한 만큼만 작은 원이 그려지도록 해야 함</a:t>
            </a:r>
            <a:endParaRPr lang="en-US" altLang="ko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E3D68-325F-4D50-9895-DA714E3B6281}"/>
              </a:ext>
            </a:extLst>
          </p:cNvPr>
          <p:cNvSpPr txBox="1"/>
          <p:nvPr/>
        </p:nvSpPr>
        <p:spPr>
          <a:xfrm>
            <a:off x="1818159" y="2564904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7FEBA-3A61-763F-E9ED-A4EDBA2D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32" y="2564904"/>
            <a:ext cx="5046535" cy="40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3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0401-2E27-5343-96B6-F0B7AE06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in Virtual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0B283-335A-E94E-87FB-76C93C191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296144"/>
          </a:xfrm>
        </p:spPr>
        <p:txBody>
          <a:bodyPr/>
          <a:lstStyle/>
          <a:p>
            <a:r>
              <a:rPr lang="en-US" b="0" dirty="0"/>
              <a:t>"</a:t>
            </a:r>
            <a:r>
              <a:rPr lang="en-US" b="0" dirty="0">
                <a:latin typeface="Courier" pitchFamily="2" charset="0"/>
              </a:rPr>
              <a:t>activate</a:t>
            </a:r>
            <a:r>
              <a:rPr lang="en-US" b="0" dirty="0"/>
              <a:t>"</a:t>
            </a:r>
            <a:r>
              <a:rPr lang="ko-KR" altLang="en-US" b="0" dirty="0"/>
              <a:t>한다는 것은 정확히 어떤 의미일까</a:t>
            </a:r>
            <a:r>
              <a:rPr lang="en-US" altLang="ko-KR" b="0" dirty="0"/>
              <a:t>? </a:t>
            </a:r>
          </a:p>
          <a:p>
            <a:r>
              <a:rPr lang="ko-KR" altLang="en-US" b="0" dirty="0"/>
              <a:t>다양한 </a:t>
            </a:r>
            <a:r>
              <a:rPr lang="en-US" b="0" dirty="0"/>
              <a:t>python </a:t>
            </a:r>
            <a:r>
              <a:rPr lang="ko-KR" altLang="en-US" b="0" dirty="0"/>
              <a:t>실행 파일의 위치를 확인하자</a:t>
            </a:r>
            <a:r>
              <a:rPr lang="en-US" altLang="ko-KR" b="0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5BA3A-B1BD-7745-9C40-9A2BBC26F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1" y="2492896"/>
            <a:ext cx="3007397" cy="778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A11AA-7693-E148-A6F8-196D95211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3" y="3429000"/>
            <a:ext cx="7126577" cy="111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18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0401-2E27-5343-96B6-F0B7AE06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 in Virtual Environments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0B283-335A-E94E-87FB-76C93C191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944216"/>
          </a:xfrm>
        </p:spPr>
        <p:txBody>
          <a:bodyPr>
            <a:normAutofit/>
          </a:bodyPr>
          <a:lstStyle/>
          <a:p>
            <a:r>
              <a:rPr lang="ko-KR" altLang="en-US" b="0" dirty="0"/>
              <a:t>환경을 활성화한 후 활성 환경에서는 </a:t>
            </a:r>
            <a:r>
              <a:rPr lang="en-US" altLang="ko-KR" b="0" dirty="0">
                <a:latin typeface="Courier" pitchFamily="2" charset="0"/>
              </a:rPr>
              <a:t>$</a:t>
            </a:r>
            <a:r>
              <a:rPr lang="en-US" b="0" dirty="0">
                <a:latin typeface="Courier" pitchFamily="2" charset="0"/>
              </a:rPr>
              <a:t>PATH</a:t>
            </a:r>
            <a:r>
              <a:rPr lang="en-US" b="0" dirty="0"/>
              <a:t> </a:t>
            </a:r>
            <a:r>
              <a:rPr lang="ko-KR" altLang="en-US" b="0" dirty="0"/>
              <a:t>환경 변수가 약간 수정되었기 때문에 </a:t>
            </a:r>
            <a:r>
              <a:rPr lang="en-US" b="0" dirty="0"/>
              <a:t>python </a:t>
            </a:r>
            <a:r>
              <a:rPr lang="ko-KR" altLang="en-US" b="0" dirty="0"/>
              <a:t>실행 파일의 경로가 바뀌었다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활성화 전후의 </a:t>
            </a:r>
            <a:r>
              <a:rPr lang="en-US" altLang="ko-KR" b="0" dirty="0">
                <a:latin typeface="Courier" pitchFamily="2" charset="0"/>
              </a:rPr>
              <a:t>$</a:t>
            </a:r>
            <a:r>
              <a:rPr lang="en-US" b="0" dirty="0">
                <a:latin typeface="Courier" pitchFamily="2" charset="0"/>
              </a:rPr>
              <a:t>PATH</a:t>
            </a:r>
            <a:r>
              <a:rPr lang="ko-KR" altLang="en-US" b="0" dirty="0"/>
              <a:t>의 첫 번째 경로의 차이점에 주의해 살펴본다</a:t>
            </a:r>
            <a:r>
              <a:rPr lang="en-US" altLang="ko-KR" b="0" dirty="0"/>
              <a:t>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A485C0-1031-FB4C-9FF6-FC8BA6E47D22}"/>
              </a:ext>
            </a:extLst>
          </p:cNvPr>
          <p:cNvSpPr/>
          <p:nvPr/>
        </p:nvSpPr>
        <p:spPr>
          <a:xfrm>
            <a:off x="594023" y="3140968"/>
            <a:ext cx="105851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echo $PATH</a:t>
            </a:r>
          </a:p>
          <a:p>
            <a:r>
              <a:rPr lang="en-US" dirty="0">
                <a:latin typeface="Courier" pitchFamily="2" charset="0"/>
              </a:rPr>
              <a:t>/home/</a:t>
            </a:r>
            <a:r>
              <a:rPr lang="en-US" dirty="0" err="1">
                <a:latin typeface="Courier" pitchFamily="2" charset="0"/>
              </a:rPr>
              <a:t>yoonjoon.lee</a:t>
            </a:r>
            <a:r>
              <a:rPr lang="en-US" dirty="0">
                <a:latin typeface="Courier" pitchFamily="2" charset="0"/>
              </a:rPr>
              <a:t>/.local/bin:/home/</a:t>
            </a:r>
            <a:r>
              <a:rPr lang="en-US" dirty="0" err="1">
                <a:latin typeface="Courier" pitchFamily="2" charset="0"/>
              </a:rPr>
              <a:t>yoonjoon.lee</a:t>
            </a:r>
            <a:r>
              <a:rPr lang="en-US" dirty="0">
                <a:latin typeface="Courier" pitchFamily="2" charset="0"/>
              </a:rPr>
              <a:t>/.</a:t>
            </a:r>
            <a:r>
              <a:rPr lang="en-US" dirty="0" err="1">
                <a:latin typeface="Courier" pitchFamily="2" charset="0"/>
              </a:rPr>
              <a:t>locakl</a:t>
            </a:r>
            <a:r>
              <a:rPr lang="en-US" dirty="0">
                <a:latin typeface="Courier" pitchFamily="2" charset="0"/>
              </a:rPr>
              <a:t>/bin:/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/local/</a:t>
            </a:r>
            <a:r>
              <a:rPr lang="en-US" dirty="0" err="1">
                <a:latin typeface="Courier" pitchFamily="2" charset="0"/>
              </a:rPr>
              <a:t>sbin</a:t>
            </a:r>
            <a:r>
              <a:rPr lang="en-US" dirty="0">
                <a:latin typeface="Courier" pitchFamily="2" charset="0"/>
              </a:rPr>
              <a:t>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/local/bin:/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sbin</a:t>
            </a:r>
            <a:r>
              <a:rPr lang="en-US" dirty="0">
                <a:latin typeface="Courier" pitchFamily="2" charset="0"/>
              </a:rPr>
              <a:t>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/bin:/</a:t>
            </a:r>
            <a:r>
              <a:rPr lang="en-US" dirty="0" err="1">
                <a:latin typeface="Courier" pitchFamily="2" charset="0"/>
              </a:rPr>
              <a:t>sbin</a:t>
            </a:r>
            <a:r>
              <a:rPr lang="en-US" dirty="0">
                <a:latin typeface="Courier" pitchFamily="2" charset="0"/>
              </a:rPr>
              <a:t>:/bin:/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/games:/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/local/games:/snap/bin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$ source </a:t>
            </a:r>
            <a:r>
              <a:rPr lang="en-US" dirty="0" err="1">
                <a:latin typeface="Courier" pitchFamily="2" charset="0"/>
              </a:rPr>
              <a:t>env</a:t>
            </a:r>
            <a:r>
              <a:rPr lang="en-US" dirty="0">
                <a:latin typeface="Courier" pitchFamily="2" charset="0"/>
              </a:rPr>
              <a:t>/bin/activate</a:t>
            </a:r>
          </a:p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env</a:t>
            </a:r>
            <a:r>
              <a:rPr lang="en-US" dirty="0">
                <a:latin typeface="Courier" pitchFamily="2" charset="0"/>
              </a:rPr>
              <a:t>) $ echo $PATH</a:t>
            </a:r>
          </a:p>
          <a:p>
            <a:r>
              <a:rPr lang="en-US" dirty="0">
                <a:latin typeface="Courier" pitchFamily="2" charset="0"/>
              </a:rPr>
              <a:t>/home/</a:t>
            </a:r>
            <a:r>
              <a:rPr lang="en-US" dirty="0" err="1">
                <a:latin typeface="Courier" pitchFamily="2" charset="0"/>
              </a:rPr>
              <a:t>yoonjoon.lee</a:t>
            </a:r>
            <a:r>
              <a:rPr lang="en-US" dirty="0">
                <a:latin typeface="Courier" pitchFamily="2" charset="0"/>
              </a:rPr>
              <a:t>/Drills/Python/</a:t>
            </a:r>
            <a:r>
              <a:rPr lang="en-US" dirty="0" err="1">
                <a:latin typeface="Courier" pitchFamily="2" charset="0"/>
              </a:rPr>
              <a:t>Venv_Test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env</a:t>
            </a:r>
            <a:r>
              <a:rPr lang="en-US" dirty="0">
                <a:latin typeface="Courier" pitchFamily="2" charset="0"/>
              </a:rPr>
              <a:t>/bin:/home/</a:t>
            </a:r>
            <a:r>
              <a:rPr lang="en-US" dirty="0" err="1">
                <a:latin typeface="Courier" pitchFamily="2" charset="0"/>
              </a:rPr>
              <a:t>yoonjoon.lee</a:t>
            </a:r>
            <a:r>
              <a:rPr lang="en-US" dirty="0">
                <a:latin typeface="Courier" pitchFamily="2" charset="0"/>
              </a:rPr>
              <a:t>/.local/bin:/home/</a:t>
            </a:r>
            <a:r>
              <a:rPr lang="en-US" dirty="0" err="1">
                <a:latin typeface="Courier" pitchFamily="2" charset="0"/>
              </a:rPr>
              <a:t>yoonjoon.lee</a:t>
            </a:r>
            <a:r>
              <a:rPr lang="en-US" dirty="0">
                <a:latin typeface="Courier" pitchFamily="2" charset="0"/>
              </a:rPr>
              <a:t>/.</a:t>
            </a:r>
            <a:r>
              <a:rPr lang="en-US" dirty="0" err="1">
                <a:latin typeface="Courier" pitchFamily="2" charset="0"/>
              </a:rPr>
              <a:t>locakl</a:t>
            </a:r>
            <a:r>
              <a:rPr lang="en-US" dirty="0">
                <a:latin typeface="Courier" pitchFamily="2" charset="0"/>
              </a:rPr>
              <a:t>/bin:/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/local/</a:t>
            </a:r>
            <a:r>
              <a:rPr lang="en-US" dirty="0" err="1">
                <a:latin typeface="Courier" pitchFamily="2" charset="0"/>
              </a:rPr>
              <a:t>sbin</a:t>
            </a:r>
            <a:r>
              <a:rPr lang="en-US" dirty="0">
                <a:latin typeface="Courier" pitchFamily="2" charset="0"/>
              </a:rPr>
              <a:t>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/local/bin:/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sbin</a:t>
            </a:r>
            <a:r>
              <a:rPr lang="en-US" dirty="0">
                <a:latin typeface="Courier" pitchFamily="2" charset="0"/>
              </a:rPr>
              <a:t>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/bin:/</a:t>
            </a:r>
            <a:r>
              <a:rPr lang="en-US" dirty="0" err="1">
                <a:latin typeface="Courier" pitchFamily="2" charset="0"/>
              </a:rPr>
              <a:t>sbin</a:t>
            </a:r>
            <a:r>
              <a:rPr lang="en-US" dirty="0">
                <a:latin typeface="Courier" pitchFamily="2" charset="0"/>
              </a:rPr>
              <a:t>:/bin:/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/games:/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/local/games:/snap/bin</a:t>
            </a:r>
          </a:p>
        </p:txBody>
      </p:sp>
    </p:spTree>
    <p:extLst>
      <p:ext uri="{BB962C8B-B14F-4D97-AF65-F5344CB8AC3E}">
        <p14:creationId xmlns:p14="http://schemas.microsoft.com/office/powerpoint/2010/main" val="116575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0401-2E27-5343-96B6-F0B7AE06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 in Virtual Environments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0B283-335A-E94E-87FB-76C93C191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944216"/>
          </a:xfrm>
        </p:spPr>
        <p:txBody>
          <a:bodyPr>
            <a:normAutofit/>
          </a:bodyPr>
          <a:lstStyle/>
          <a:p>
            <a:r>
              <a:rPr lang="ko-KR" altLang="en-US" b="0" dirty="0"/>
              <a:t>두 실행 파일의 차이점은 무엇인가</a:t>
            </a:r>
            <a:r>
              <a:rPr lang="en-US" altLang="ko-KR" b="0" dirty="0"/>
              <a:t>?</a:t>
            </a:r>
          </a:p>
          <a:p>
            <a:r>
              <a:rPr lang="ko-KR" altLang="en-US" b="0" dirty="0"/>
              <a:t>가상 환경의 </a:t>
            </a:r>
            <a:r>
              <a:rPr lang="en-US" b="0" dirty="0"/>
              <a:t>Python </a:t>
            </a:r>
            <a:r>
              <a:rPr lang="ko-KR" altLang="en-US" b="0" dirty="0"/>
              <a:t>실행 파일은 어떻게 시스템의 </a:t>
            </a:r>
            <a:r>
              <a:rPr lang="en-US" b="0" dirty="0">
                <a:latin typeface="Courier" pitchFamily="2" charset="0"/>
              </a:rPr>
              <a:t>site-packages</a:t>
            </a:r>
            <a:r>
              <a:rPr lang="ko-KR" altLang="en-US" b="0" dirty="0"/>
              <a:t>가 아닌 다른 것을 사용할 수 있을까</a:t>
            </a:r>
            <a:r>
              <a:rPr lang="en-US" altLang="ko-KR" b="0" dirty="0"/>
              <a:t>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8FEB31-A653-B343-8827-37AE3D6445E3}"/>
              </a:ext>
            </a:extLst>
          </p:cNvPr>
          <p:cNvSpPr txBox="1">
            <a:spLocks/>
          </p:cNvSpPr>
          <p:nvPr/>
        </p:nvSpPr>
        <p:spPr>
          <a:xfrm>
            <a:off x="305991" y="3573016"/>
            <a:ext cx="11449272" cy="316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1800" b="0" dirty="0"/>
              <a:t>두 </a:t>
            </a:r>
            <a:r>
              <a:rPr lang="en-US" sz="1800" b="0" dirty="0"/>
              <a:t>Python </a:t>
            </a:r>
            <a:r>
              <a:rPr lang="ko-KR" altLang="en-US" sz="1800" b="0" dirty="0"/>
              <a:t>실행 파일은 실제로 아무런 차이가 없다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그러나 </a:t>
            </a:r>
            <a:r>
              <a:rPr lang="ko-KR" altLang="en-US" sz="1800" dirty="0"/>
              <a:t>중요한 것은 디렉토리 경로이다</a:t>
            </a:r>
            <a:r>
              <a:rPr lang="en-US" altLang="ko-KR" sz="1800" b="0" dirty="0"/>
              <a:t>.</a:t>
            </a:r>
          </a:p>
          <a:p>
            <a:pPr latinLnBrk="0"/>
            <a:r>
              <a:rPr lang="en-US" sz="1800" b="0" dirty="0"/>
              <a:t>Python </a:t>
            </a:r>
            <a:r>
              <a:rPr lang="ko-KR" altLang="en-US" sz="1800" b="0" dirty="0"/>
              <a:t>바이너리는 디렉토리 </a:t>
            </a:r>
            <a:r>
              <a:rPr lang="en-US" altLang="ko-KR" sz="1800" dirty="0">
                <a:latin typeface="Courier" pitchFamily="2" charset="0"/>
              </a:rPr>
              <a:t>/</a:t>
            </a:r>
            <a:r>
              <a:rPr lang="en-US" sz="1800" dirty="0">
                <a:latin typeface="Courier" pitchFamily="2" charset="0"/>
              </a:rPr>
              <a:t>home/</a:t>
            </a:r>
            <a:r>
              <a:rPr lang="en-US" sz="1800" dirty="0" err="1">
                <a:latin typeface="Courier" pitchFamily="2" charset="0"/>
              </a:rPr>
              <a:t>yoonjoon.lee</a:t>
            </a:r>
            <a:r>
              <a:rPr lang="en-US" sz="1800" dirty="0">
                <a:latin typeface="Courier" pitchFamily="2" charset="0"/>
              </a:rPr>
              <a:t>/Drills/Python/</a:t>
            </a:r>
            <a:r>
              <a:rPr lang="en-US" sz="1800" dirty="0" err="1">
                <a:latin typeface="Courier" pitchFamily="2" charset="0"/>
              </a:rPr>
              <a:t>Venv_Test</a:t>
            </a:r>
            <a:r>
              <a:rPr lang="en-US" sz="1800" dirty="0">
                <a:latin typeface="Courier" pitchFamily="2" charset="0"/>
              </a:rPr>
              <a:t>/</a:t>
            </a:r>
            <a:r>
              <a:rPr lang="en-US" sz="1800" dirty="0" err="1">
                <a:latin typeface="Courier" pitchFamily="2" charset="0"/>
              </a:rPr>
              <a:t>env</a:t>
            </a:r>
            <a:r>
              <a:rPr lang="en-US" sz="1800" dirty="0">
                <a:latin typeface="Courier" pitchFamily="2" charset="0"/>
              </a:rPr>
              <a:t>/bin</a:t>
            </a:r>
            <a:r>
              <a:rPr lang="ko-KR" altLang="en-US" sz="1800" b="0" dirty="0"/>
              <a:t>에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즉</a:t>
            </a:r>
            <a:r>
              <a:rPr lang="en-US" altLang="ko-KR" sz="1800" b="0" dirty="0"/>
              <a:t>, </a:t>
            </a:r>
            <a:r>
              <a:rPr lang="en-US" sz="1800" dirty="0" err="1">
                <a:latin typeface="Courier" pitchFamily="2" charset="0"/>
              </a:rPr>
              <a:t>sys.prefix</a:t>
            </a:r>
            <a:r>
              <a:rPr lang="ko-KR" altLang="en-US" sz="1800" b="0" dirty="0"/>
              <a:t>는 </a:t>
            </a:r>
            <a:r>
              <a:rPr lang="en-US" altLang="ko-KR" sz="1800" dirty="0">
                <a:latin typeface="Courier" pitchFamily="2" charset="0"/>
              </a:rPr>
              <a:t>/</a:t>
            </a:r>
            <a:r>
              <a:rPr lang="en-US" sz="1800" dirty="0">
                <a:latin typeface="Courier" pitchFamily="2" charset="0"/>
              </a:rPr>
              <a:t>home/</a:t>
            </a:r>
            <a:r>
              <a:rPr lang="en-US" sz="1800" dirty="0" err="1">
                <a:latin typeface="Courier" pitchFamily="2" charset="0"/>
              </a:rPr>
              <a:t>yoonjoon.lee</a:t>
            </a:r>
            <a:r>
              <a:rPr lang="en-US" sz="1800" dirty="0">
                <a:latin typeface="Courier" pitchFamily="2" charset="0"/>
              </a:rPr>
              <a:t>/Drills/Python/</a:t>
            </a:r>
            <a:r>
              <a:rPr lang="en-US" sz="1800" dirty="0" err="1">
                <a:latin typeface="Courier" pitchFamily="2" charset="0"/>
              </a:rPr>
              <a:t>Venv_Test</a:t>
            </a:r>
            <a:r>
              <a:rPr lang="en-US" sz="1800" dirty="0">
                <a:latin typeface="Courier" pitchFamily="2" charset="0"/>
              </a:rPr>
              <a:t>/</a:t>
            </a:r>
            <a:r>
              <a:rPr lang="en-US" sz="1800" dirty="0" err="1">
                <a:latin typeface="Courier" pitchFamily="2" charset="0"/>
              </a:rPr>
              <a:t>env</a:t>
            </a:r>
            <a:r>
              <a:rPr lang="en-US" sz="1800" dirty="0">
                <a:latin typeface="Courier" pitchFamily="2" charset="0"/>
              </a:rPr>
              <a:t>/bin</a:t>
            </a:r>
            <a:r>
              <a:rPr lang="ko-KR" altLang="en-US" sz="1800" b="0" dirty="0"/>
              <a:t>이므로 사용되는 </a:t>
            </a:r>
            <a:r>
              <a:rPr lang="en-US" sz="1800" dirty="0">
                <a:latin typeface="Courier" pitchFamily="2" charset="0"/>
              </a:rPr>
              <a:t>site-packages</a:t>
            </a:r>
            <a:r>
              <a:rPr lang="en-US" sz="1800" b="0" dirty="0"/>
              <a:t> </a:t>
            </a:r>
            <a:r>
              <a:rPr lang="ko-KR" altLang="en-US" sz="1800" b="0" dirty="0"/>
              <a:t>디렉토리는 </a:t>
            </a:r>
            <a:r>
              <a:rPr lang="en-US" altLang="ko-KR" sz="1800" dirty="0">
                <a:latin typeface="Courier" pitchFamily="2" charset="0"/>
              </a:rPr>
              <a:t>/</a:t>
            </a:r>
            <a:r>
              <a:rPr lang="en-US" sz="1800" dirty="0">
                <a:latin typeface="Courier" pitchFamily="2" charset="0"/>
              </a:rPr>
              <a:t>home/</a:t>
            </a:r>
            <a:r>
              <a:rPr lang="en-US" sz="1800" dirty="0" err="1">
                <a:latin typeface="Courier" pitchFamily="2" charset="0"/>
              </a:rPr>
              <a:t>yoonjoon.lee</a:t>
            </a:r>
            <a:r>
              <a:rPr lang="en-US" sz="1800" dirty="0">
                <a:latin typeface="Courier" pitchFamily="2" charset="0"/>
              </a:rPr>
              <a:t>/Drills/Python/</a:t>
            </a:r>
            <a:r>
              <a:rPr lang="en-US" sz="1800" dirty="0" err="1">
                <a:latin typeface="Courier" pitchFamily="2" charset="0"/>
              </a:rPr>
              <a:t>Venv_Test</a:t>
            </a:r>
            <a:r>
              <a:rPr lang="en-US" sz="1800" dirty="0">
                <a:latin typeface="Courier" pitchFamily="2" charset="0"/>
              </a:rPr>
              <a:t>/</a:t>
            </a:r>
            <a:r>
              <a:rPr lang="en-US" sz="1800" dirty="0" err="1">
                <a:latin typeface="Courier" pitchFamily="2" charset="0"/>
              </a:rPr>
              <a:t>env</a:t>
            </a:r>
            <a:r>
              <a:rPr lang="en-US" sz="1800" dirty="0">
                <a:latin typeface="Courier" pitchFamily="2" charset="0"/>
              </a:rPr>
              <a:t>/lib/</a:t>
            </a:r>
            <a:r>
              <a:rPr lang="en-US" sz="1800" dirty="0" err="1">
                <a:latin typeface="Courier" pitchFamily="2" charset="0"/>
              </a:rPr>
              <a:t>pythonX.X</a:t>
            </a:r>
            <a:r>
              <a:rPr lang="en-US" sz="1800" dirty="0">
                <a:latin typeface="Courier" pitchFamily="2" charset="0"/>
              </a:rPr>
              <a:t>/site-packages</a:t>
            </a:r>
            <a:r>
              <a:rPr lang="ko-KR" altLang="en-US" sz="1800" b="0" dirty="0"/>
              <a:t>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마지막으로 패키지를 저장하고 있는 모든 경로를 갖는 </a:t>
            </a:r>
            <a:r>
              <a:rPr lang="en-US" sz="1800" dirty="0" err="1">
                <a:latin typeface="Courier" pitchFamily="2" charset="0"/>
              </a:rPr>
              <a:t>sys.path</a:t>
            </a:r>
            <a:r>
              <a:rPr lang="en-US" sz="1800" dirty="0">
                <a:latin typeface="Courier" pitchFamily="2" charset="0"/>
              </a:rPr>
              <a:t> array</a:t>
            </a:r>
            <a:r>
              <a:rPr lang="ko-KR" altLang="en-US" sz="1800" b="0" dirty="0"/>
              <a:t>에 이 경로를 저장한다</a:t>
            </a:r>
            <a:r>
              <a:rPr lang="en-US" altLang="ko-KR" sz="1800" b="0" dirty="0"/>
              <a:t>.</a:t>
            </a:r>
          </a:p>
          <a:p>
            <a:pPr latinLnBrk="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7316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03DC-6DA6-1C41-91F5-E05EE93F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527056" cy="966665"/>
          </a:xfrm>
        </p:spPr>
        <p:txBody>
          <a:bodyPr>
            <a:normAutofit fontScale="90000"/>
          </a:bodyPr>
          <a:lstStyle/>
          <a:p>
            <a:r>
              <a:rPr lang="en-US" dirty="0"/>
              <a:t>Managing Virtual Environments- </a:t>
            </a:r>
            <a:r>
              <a:rPr lang="en-US" dirty="0" err="1"/>
              <a:t>virtualenvwrapper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710B-2EF8-194E-A516-77F4D67E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가상 환경은 패키지 관리의 몇 가지 큰 문제를 해결하지만 완벽하지 않다</a:t>
            </a:r>
            <a:r>
              <a:rPr lang="en-US" altLang="ko-KR" b="0" dirty="0"/>
              <a:t>. </a:t>
            </a:r>
            <a:r>
              <a:rPr lang="ko-KR" altLang="en-US" b="0" dirty="0"/>
              <a:t>몇 가지 환경을 구축한 후</a:t>
            </a:r>
            <a:r>
              <a:rPr lang="en-US" altLang="ko-KR" b="0" dirty="0"/>
              <a:t>, </a:t>
            </a:r>
            <a:r>
              <a:rPr lang="ko-KR" altLang="en-US" b="0" dirty="0"/>
              <a:t>환경 자체의 문제가 발생할 수 있다</a:t>
            </a:r>
            <a:r>
              <a:rPr lang="en-US" altLang="ko-KR" b="0" dirty="0"/>
              <a:t>.</a:t>
            </a:r>
          </a:p>
          <a:p>
            <a:r>
              <a:rPr lang="en-US" b="0" dirty="0" err="1"/>
              <a:t>virtualenvwrapper</a:t>
            </a:r>
            <a:r>
              <a:rPr lang="ko-KR" altLang="en-US" b="0" dirty="0"/>
              <a:t>는 다음과 같은 유용한 기능을 제공한다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/>
              <a:t>모든 가상 환경을 한 곳에 정리</a:t>
            </a:r>
          </a:p>
          <a:p>
            <a:pPr lvl="1"/>
            <a:r>
              <a:rPr lang="ko-KR" altLang="en-US" b="0" dirty="0"/>
              <a:t>환경을 쉽게 생성</a:t>
            </a:r>
            <a:r>
              <a:rPr lang="en-US" altLang="ko-KR" b="0" dirty="0"/>
              <a:t>, </a:t>
            </a:r>
            <a:r>
              <a:rPr lang="ko-KR" altLang="en-US" b="0" dirty="0"/>
              <a:t>삭제 및 복사할 수 있는 기능 제공</a:t>
            </a:r>
          </a:p>
          <a:p>
            <a:pPr lvl="1"/>
            <a:r>
              <a:rPr lang="ko-KR" altLang="en-US" b="0" dirty="0"/>
              <a:t>환경 간 전환을 위한 명령어 제공</a:t>
            </a:r>
          </a:p>
          <a:p>
            <a:endParaRPr lang="en-US" altLang="ko-KR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7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03DC-6DA6-1C41-91F5-E05EE93F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527056" cy="966665"/>
          </a:xfrm>
        </p:spPr>
        <p:txBody>
          <a:bodyPr>
            <a:normAutofit fontScale="90000"/>
          </a:bodyPr>
          <a:lstStyle/>
          <a:p>
            <a:r>
              <a:rPr lang="en-US" dirty="0"/>
              <a:t>Managing Virtual Environments - </a:t>
            </a:r>
            <a:r>
              <a:rPr lang="en-US" dirty="0" err="1"/>
              <a:t>virtualenvwrapper</a:t>
            </a:r>
            <a:r>
              <a:rPr lang="en-US" dirty="0"/>
              <a:t> </a:t>
            </a:r>
            <a:r>
              <a:rPr lang="en-US" sz="2700" dirty="0"/>
              <a:t>(cont’d)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63FF8E-D8E8-E147-B7C3-EF95D24A64E8}"/>
              </a:ext>
            </a:extLst>
          </p:cNvPr>
          <p:cNvSpPr/>
          <p:nvPr/>
        </p:nvSpPr>
        <p:spPr>
          <a:xfrm>
            <a:off x="594023" y="1412776"/>
            <a:ext cx="496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pip install </a:t>
            </a:r>
            <a:r>
              <a:rPr lang="en-US" dirty="0" err="1">
                <a:latin typeface="Courier" pitchFamily="2" charset="0"/>
              </a:rPr>
              <a:t>virtualenvwrapper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F5B13-8D63-4A4C-A166-209BEAF1EA67}"/>
              </a:ext>
            </a:extLst>
          </p:cNvPr>
          <p:cNvSpPr/>
          <p:nvPr/>
        </p:nvSpPr>
        <p:spPr>
          <a:xfrm>
            <a:off x="594023" y="2060848"/>
            <a:ext cx="6064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$ which </a:t>
            </a:r>
            <a:r>
              <a:rPr lang="en-US" dirty="0" err="1">
                <a:latin typeface="Courier" pitchFamily="2" charset="0"/>
              </a:rPr>
              <a:t>virtualenvwrapper.sh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/local/bin/</a:t>
            </a:r>
            <a:r>
              <a:rPr lang="en-US" dirty="0" err="1">
                <a:latin typeface="Courier" pitchFamily="2" charset="0"/>
              </a:rPr>
              <a:t>virtualenvwrapper.sh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CEEC4F-A6F7-5243-B327-A999512CD059}"/>
              </a:ext>
            </a:extLst>
          </p:cNvPr>
          <p:cNvSpPr/>
          <p:nvPr/>
        </p:nvSpPr>
        <p:spPr>
          <a:xfrm>
            <a:off x="594023" y="2985919"/>
            <a:ext cx="741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export WORKON_HOME=$HOME/.</a:t>
            </a:r>
            <a:r>
              <a:rPr lang="en-US" dirty="0" err="1">
                <a:latin typeface="Courier" pitchFamily="2" charset="0"/>
              </a:rPr>
              <a:t>virtualenvs</a:t>
            </a:r>
            <a:r>
              <a:rPr lang="en-US" dirty="0">
                <a:latin typeface="Courier" pitchFamily="2" charset="0"/>
              </a:rPr>
              <a:t>   # Optional</a:t>
            </a:r>
          </a:p>
          <a:p>
            <a:r>
              <a:rPr lang="en-US" dirty="0">
                <a:latin typeface="Courier" pitchFamily="2" charset="0"/>
              </a:rPr>
              <a:t>export PROJECT_HOME=$HOME/projects      # Optional</a:t>
            </a:r>
          </a:p>
          <a:p>
            <a:r>
              <a:rPr lang="en-US" dirty="0">
                <a:latin typeface="Courier" pitchFamily="2" charset="0"/>
              </a:rPr>
              <a:t>source /</a:t>
            </a:r>
            <a:r>
              <a:rPr lang="en-US" dirty="0" err="1">
                <a:latin typeface="Courier" pitchFamily="2" charset="0"/>
              </a:rPr>
              <a:t>usr</a:t>
            </a:r>
            <a:r>
              <a:rPr lang="en-US" dirty="0">
                <a:latin typeface="Courier" pitchFamily="2" charset="0"/>
              </a:rPr>
              <a:t>/local/bin/</a:t>
            </a:r>
            <a:r>
              <a:rPr lang="en-US" dirty="0" err="1">
                <a:latin typeface="Courier" pitchFamily="2" charset="0"/>
              </a:rPr>
              <a:t>virtualenvwrapper.sh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C6B6B-0F34-134A-9F3E-1097B7337324}"/>
              </a:ext>
            </a:extLst>
          </p:cNvPr>
          <p:cNvSpPr/>
          <p:nvPr/>
        </p:nvSpPr>
        <p:spPr>
          <a:xfrm>
            <a:off x="594023" y="4196678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source ~/.</a:t>
            </a:r>
            <a:r>
              <a:rPr lang="en-US" dirty="0" err="1"/>
              <a:t>bashrc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3018F8-5CF2-C846-B955-0287F8FB184B}"/>
              </a:ext>
            </a:extLst>
          </p:cNvPr>
          <p:cNvSpPr/>
          <p:nvPr/>
        </p:nvSpPr>
        <p:spPr>
          <a:xfrm>
            <a:off x="594023" y="4853439"/>
            <a:ext cx="6064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echo $WORKON_HOME</a:t>
            </a:r>
          </a:p>
          <a:p>
            <a:r>
              <a:rPr lang="en-US" dirty="0">
                <a:latin typeface="Courier" pitchFamily="2" charset="0"/>
              </a:rPr>
              <a:t>/home/</a:t>
            </a:r>
            <a:r>
              <a:rPr lang="en-US" dirty="0" err="1">
                <a:latin typeface="Courier" pitchFamily="2" charset="0"/>
              </a:rPr>
              <a:t>yoonjoon.lee</a:t>
            </a:r>
            <a:r>
              <a:rPr lang="en-US" dirty="0">
                <a:latin typeface="Courier" pitchFamily="2" charset="0"/>
              </a:rPr>
              <a:t>/.</a:t>
            </a:r>
            <a:r>
              <a:rPr lang="en-US" dirty="0" err="1">
                <a:latin typeface="Courier" pitchFamily="2" charset="0"/>
              </a:rPr>
              <a:t>virtualenvs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04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03DC-6DA6-1C41-91F5-E05EE93F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527056" cy="966665"/>
          </a:xfrm>
        </p:spPr>
        <p:txBody>
          <a:bodyPr>
            <a:normAutofit fontScale="90000"/>
          </a:bodyPr>
          <a:lstStyle/>
          <a:p>
            <a:r>
              <a:rPr lang="en-US" dirty="0"/>
              <a:t>Managing Virtual Environments - </a:t>
            </a:r>
            <a:r>
              <a:rPr lang="en-US" dirty="0" err="1"/>
              <a:t>virtualenvwrapper</a:t>
            </a:r>
            <a:r>
              <a:rPr lang="en-US" dirty="0"/>
              <a:t> </a:t>
            </a:r>
            <a:r>
              <a:rPr lang="en-US" sz="27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710B-2EF8-194E-A516-77F4D67E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/>
              <a:t>환경 관리에 도움을 주는 쉘 명령을 사용할 수 있다</a:t>
            </a:r>
            <a:r>
              <a:rPr lang="en-US" altLang="ko-KR" b="0" dirty="0"/>
              <a:t>. </a:t>
            </a:r>
          </a:p>
          <a:p>
            <a:pPr lvl="1"/>
            <a:r>
              <a:rPr lang="en-US" b="0" dirty="0">
                <a:latin typeface="Courier" pitchFamily="2" charset="0"/>
              </a:rPr>
              <a:t>workon</a:t>
            </a:r>
          </a:p>
          <a:p>
            <a:pPr lvl="1"/>
            <a:r>
              <a:rPr lang="en-US" b="0" dirty="0">
                <a:latin typeface="Courier" pitchFamily="2" charset="0"/>
              </a:rPr>
              <a:t>deactivate</a:t>
            </a:r>
          </a:p>
          <a:p>
            <a:pPr lvl="1"/>
            <a:r>
              <a:rPr lang="en-US" b="0" dirty="0">
                <a:latin typeface="Courier" pitchFamily="2" charset="0"/>
              </a:rPr>
              <a:t>mkvirtualenv</a:t>
            </a:r>
          </a:p>
          <a:p>
            <a:pPr lvl="1"/>
            <a:r>
              <a:rPr lang="en-US" b="0" dirty="0">
                <a:latin typeface="Courier" pitchFamily="2" charset="0"/>
              </a:rPr>
              <a:t>cdvirtualenv</a:t>
            </a:r>
          </a:p>
          <a:p>
            <a:pPr lvl="1"/>
            <a:r>
              <a:rPr lang="en-US" b="0" dirty="0">
                <a:latin typeface="Courier" pitchFamily="2" charset="0"/>
              </a:rPr>
              <a:t>rmvirtualenv</a:t>
            </a:r>
            <a:endParaRPr lang="ko-KR" altLang="en-US" b="0" dirty="0">
              <a:latin typeface="Courier" pitchFamily="2" charset="0"/>
            </a:endParaRPr>
          </a:p>
          <a:p>
            <a:endParaRPr lang="en-US" altLang="ko-KR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11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03DC-6DA6-1C41-91F5-E05EE93F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7" y="-4640"/>
            <a:ext cx="10527056" cy="966665"/>
          </a:xfrm>
        </p:spPr>
        <p:txBody>
          <a:bodyPr>
            <a:normAutofit fontScale="90000"/>
          </a:bodyPr>
          <a:lstStyle/>
          <a:p>
            <a:r>
              <a:rPr lang="en-US" dirty="0"/>
              <a:t>Managing Virtual Environments - </a:t>
            </a:r>
            <a:r>
              <a:rPr lang="en-US" dirty="0" err="1"/>
              <a:t>virtualenvwrapper</a:t>
            </a:r>
            <a:r>
              <a:rPr lang="en-US" dirty="0"/>
              <a:t> </a:t>
            </a:r>
            <a:r>
              <a:rPr lang="en-US" sz="2700" dirty="0"/>
              <a:t>(cont’d)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25530-3F81-1B41-BDD6-BD6AFB02A0DB}"/>
              </a:ext>
            </a:extLst>
          </p:cNvPr>
          <p:cNvSpPr/>
          <p:nvPr/>
        </p:nvSpPr>
        <p:spPr>
          <a:xfrm>
            <a:off x="508127" y="1484784"/>
            <a:ext cx="6064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mkvirtualenv</a:t>
            </a:r>
            <a:r>
              <a:rPr lang="en-US" dirty="0"/>
              <a:t> my-new-project</a:t>
            </a:r>
          </a:p>
          <a:p>
            <a:r>
              <a:rPr lang="en-US" dirty="0"/>
              <a:t>(my-new-project) 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4FA62F-7C35-8146-83C6-7907760C5E77}"/>
              </a:ext>
            </a:extLst>
          </p:cNvPr>
          <p:cNvSpPr/>
          <p:nvPr/>
        </p:nvSpPr>
        <p:spPr>
          <a:xfrm>
            <a:off x="508127" y="2330708"/>
            <a:ext cx="6064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(my-new-project) $ deactivate</a:t>
            </a:r>
          </a:p>
          <a:p>
            <a:r>
              <a:rPr lang="en-US" dirty="0"/>
              <a:t>$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43D9E-FE90-7F40-9BE6-ABF262E75D24}"/>
              </a:ext>
            </a:extLst>
          </p:cNvPr>
          <p:cNvSpPr/>
          <p:nvPr/>
        </p:nvSpPr>
        <p:spPr>
          <a:xfrm>
            <a:off x="508127" y="3176632"/>
            <a:ext cx="60642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workon</a:t>
            </a:r>
            <a:endParaRPr lang="en-US" dirty="0"/>
          </a:p>
          <a:p>
            <a:r>
              <a:rPr lang="en-US" dirty="0"/>
              <a:t>my-new-project</a:t>
            </a:r>
          </a:p>
          <a:p>
            <a:r>
              <a:rPr lang="en-US" dirty="0"/>
              <a:t>my-</a:t>
            </a:r>
            <a:r>
              <a:rPr lang="en-US" dirty="0" err="1"/>
              <a:t>django</a:t>
            </a:r>
            <a:r>
              <a:rPr lang="en-US" dirty="0"/>
              <a:t>-project</a:t>
            </a:r>
          </a:p>
          <a:p>
            <a:r>
              <a:rPr lang="en-US" dirty="0"/>
              <a:t>web-scraper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74E62-E8E9-4947-9577-AA9AB28DFBD6}"/>
              </a:ext>
            </a:extLst>
          </p:cNvPr>
          <p:cNvSpPr/>
          <p:nvPr/>
        </p:nvSpPr>
        <p:spPr>
          <a:xfrm>
            <a:off x="508127" y="4547478"/>
            <a:ext cx="6064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workon</a:t>
            </a:r>
            <a:r>
              <a:rPr lang="en-US" dirty="0"/>
              <a:t> web-scraper</a:t>
            </a:r>
          </a:p>
          <a:p>
            <a:r>
              <a:rPr lang="en-US" dirty="0"/>
              <a:t>(web-scraper) $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8F6EC8-131F-0F43-879B-C8E7CC727147}"/>
              </a:ext>
            </a:extLst>
          </p:cNvPr>
          <p:cNvSpPr/>
          <p:nvPr/>
        </p:nvSpPr>
        <p:spPr>
          <a:xfrm>
            <a:off x="508127" y="5445224"/>
            <a:ext cx="5235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virtualenv</a:t>
            </a:r>
            <a:r>
              <a:rPr lang="en-US" dirty="0"/>
              <a:t> -p $(which python3) </a:t>
            </a:r>
            <a:r>
              <a:rPr lang="en-US" dirty="0" err="1"/>
              <a:t>blog_virtualenv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0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758587-F63E-5D48-BDF0-9C114E7D6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12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Python </a:t>
            </a:r>
            <a:r>
              <a:rPr kumimoji="1" lang="en-US" altLang="ko-KR" dirty="0" err="1"/>
              <a:t>EcoSystem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13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라이브러리 활용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19C7BE-F0EE-F24F-8B9A-90B1EFFF2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목차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8995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0336-A0D2-5B43-A1F6-B65B524AC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Pipenv</a:t>
            </a:r>
            <a:r>
              <a:rPr lang="en-US" dirty="0"/>
              <a:t>: A New</a:t>
            </a:r>
            <a:r>
              <a:rPr lang="ko-KR" altLang="en-US" dirty="0"/>
              <a:t> </a:t>
            </a:r>
            <a:r>
              <a:rPr lang="en-US" altLang="ko-KR" dirty="0"/>
              <a:t>Python Packaging Tool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0C681-35A6-4641-AF76-796BCB5E653B}"/>
              </a:ext>
            </a:extLst>
          </p:cNvPr>
          <p:cNvSpPr/>
          <p:nvPr/>
        </p:nvSpPr>
        <p:spPr>
          <a:xfrm>
            <a:off x="8514903" y="6453336"/>
            <a:ext cx="32530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sdldocs.gitlab.io</a:t>
            </a:r>
            <a:r>
              <a:rPr lang="en-US" sz="1200" dirty="0"/>
              <a:t>/</a:t>
            </a:r>
            <a:r>
              <a:rPr lang="en-US" sz="1200" dirty="0" err="1"/>
              <a:t>pipenv</a:t>
            </a:r>
            <a:r>
              <a:rPr lang="en-US" sz="1200" dirty="0"/>
              <a:t>-guide/</a:t>
            </a:r>
          </a:p>
        </p:txBody>
      </p:sp>
    </p:spTree>
    <p:extLst>
      <p:ext uri="{BB962C8B-B14F-4D97-AF65-F5344CB8AC3E}">
        <p14:creationId xmlns:p14="http://schemas.microsoft.com/office/powerpoint/2010/main" val="2880301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29F5-1522-924D-92D3-9CBC76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Pipenv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BB39-6DBF-B543-AA1C-3140EDCCD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340157"/>
          </a:xfrm>
        </p:spPr>
        <p:txBody>
          <a:bodyPr>
            <a:normAutofit/>
          </a:bodyPr>
          <a:lstStyle/>
          <a:p>
            <a:pPr latinLnBrk="0"/>
            <a:r>
              <a:rPr lang="en-US" b="0" dirty="0"/>
              <a:t>Python</a:t>
            </a:r>
            <a:r>
              <a:rPr lang="ko-KR" altLang="en-US" b="0" dirty="0"/>
              <a:t>의 </a:t>
            </a:r>
            <a:r>
              <a:rPr lang="en-US" b="0" dirty="0"/>
              <a:t>packaging </a:t>
            </a:r>
            <a:r>
              <a:rPr lang="ko-KR" altLang="en-US" b="0" dirty="0"/>
              <a:t>및 현재 </a:t>
            </a:r>
            <a:r>
              <a:rPr lang="ko-KR" altLang="en-US" b="0" dirty="0" err="1"/>
              <a:t>의존관리</a:t>
            </a:r>
            <a:r>
              <a:rPr lang="en-US" altLang="ko-KR" b="0" dirty="0"/>
              <a:t>(</a:t>
            </a:r>
            <a:r>
              <a:rPr lang="en-US" b="0" dirty="0"/>
              <a:t>dependency management) </a:t>
            </a:r>
            <a:r>
              <a:rPr lang="ko-KR" altLang="en-US" b="0" dirty="0"/>
              <a:t>방법</a:t>
            </a:r>
            <a:r>
              <a:rPr lang="en-US" altLang="ko-KR" b="0" dirty="0"/>
              <a:t> - </a:t>
            </a:r>
            <a:r>
              <a:rPr lang="en-US" b="0" dirty="0" err="1">
                <a:latin typeface="Courier" pitchFamily="2" charset="0"/>
              </a:rPr>
              <a:t>requirements.txt</a:t>
            </a:r>
            <a:r>
              <a:rPr lang="ko-KR" altLang="en-US" b="0" dirty="0" err="1"/>
              <a:t>를</a:t>
            </a:r>
            <a:r>
              <a:rPr lang="ko-KR" altLang="en-US" b="0" dirty="0"/>
              <a:t> 이용한 종속성 관리</a:t>
            </a:r>
            <a:endParaRPr lang="en-US" altLang="ko-KR" b="0" dirty="0"/>
          </a:p>
          <a:p>
            <a:pPr latinLnBrk="0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A7982-EE17-EA46-A936-D3648DDCAD1E}"/>
              </a:ext>
            </a:extLst>
          </p:cNvPr>
          <p:cNvSpPr txBox="1">
            <a:spLocks/>
          </p:cNvSpPr>
          <p:nvPr/>
        </p:nvSpPr>
        <p:spPr>
          <a:xfrm>
            <a:off x="161975" y="2536909"/>
            <a:ext cx="11089232" cy="124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flask</a:t>
            </a:r>
            <a:r>
              <a:rPr lang="ko-KR" altLang="en-US" b="0" dirty="0"/>
              <a:t>와 같은 </a:t>
            </a:r>
            <a:r>
              <a:rPr lang="ko-KR" altLang="en-US" b="0" dirty="0" err="1"/>
              <a:t>서드파티</a:t>
            </a:r>
            <a:r>
              <a:rPr lang="ko-KR" altLang="en-US" b="0" dirty="0"/>
              <a:t> 패키지를 사용하는 </a:t>
            </a:r>
            <a:r>
              <a:rPr lang="en-US" b="0" dirty="0"/>
              <a:t>Python </a:t>
            </a:r>
            <a:r>
              <a:rPr lang="ko-KR" altLang="en-US" b="0" dirty="0"/>
              <a:t>프로젝트를 진행</a:t>
            </a:r>
            <a:endParaRPr lang="en-US" altLang="ko-KR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  <a:r>
              <a:rPr lang="en-US" b="0" dirty="0"/>
              <a:t> </a:t>
            </a:r>
            <a:r>
              <a:rPr lang="ko-KR" altLang="en-US" b="0" dirty="0"/>
              <a:t>의존성을 </a:t>
            </a:r>
            <a:r>
              <a:rPr lang="en-US" dirty="0" err="1"/>
              <a:t>requirements.txt</a:t>
            </a:r>
            <a:r>
              <a:rPr lang="en-US" b="0" dirty="0"/>
              <a:t> </a:t>
            </a:r>
            <a:r>
              <a:rPr lang="ko-KR" altLang="en-US" b="0" dirty="0"/>
              <a:t>파일에 포함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8A65C-6C6C-9D4D-A76E-12001B54CEA3}"/>
              </a:ext>
            </a:extLst>
          </p:cNvPr>
          <p:cNvSpPr/>
          <p:nvPr/>
        </p:nvSpPr>
        <p:spPr>
          <a:xfrm>
            <a:off x="666031" y="3692400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flask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A2AFE0-659A-D24A-9751-42BF4C007710}"/>
              </a:ext>
            </a:extLst>
          </p:cNvPr>
          <p:cNvSpPr txBox="1">
            <a:spLocks/>
          </p:cNvSpPr>
          <p:nvPr/>
        </p:nvSpPr>
        <p:spPr>
          <a:xfrm>
            <a:off x="161975" y="4061732"/>
            <a:ext cx="11089232" cy="27962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requirements.txt</a:t>
            </a:r>
            <a:r>
              <a:rPr lang="en-US" b="0" dirty="0"/>
              <a:t> </a:t>
            </a:r>
            <a:r>
              <a:rPr lang="ko-KR" altLang="en-US" b="0" dirty="0"/>
              <a:t>파일에 사용하는 </a:t>
            </a:r>
            <a:r>
              <a:rPr lang="en-US" dirty="0"/>
              <a:t>flask</a:t>
            </a:r>
            <a:r>
              <a:rPr lang="en-US" b="0" dirty="0"/>
              <a:t> </a:t>
            </a:r>
            <a:r>
              <a:rPr lang="ko-KR" altLang="en-US" b="0" dirty="0"/>
              <a:t>버전이 지정되지 않았다</a:t>
            </a:r>
            <a:r>
              <a:rPr lang="en-US" altLang="ko-KR" b="0" dirty="0"/>
              <a:t>. </a:t>
            </a:r>
            <a:r>
              <a:rPr lang="ko-KR" altLang="en-US" b="0" dirty="0"/>
              <a:t>이 경우 </a:t>
            </a:r>
            <a:r>
              <a:rPr lang="en-US" dirty="0">
                <a:latin typeface="Courier" pitchFamily="2" charset="0"/>
              </a:rPr>
              <a:t>pip install -r </a:t>
            </a:r>
            <a:r>
              <a:rPr lang="en-US" dirty="0" err="1">
                <a:latin typeface="Courier" pitchFamily="2" charset="0"/>
              </a:rPr>
              <a:t>requirements.txt</a:t>
            </a:r>
            <a:r>
              <a:rPr lang="ko-KR" altLang="en-US" b="0" dirty="0"/>
              <a:t>는 기본적으로 최신 버전을 설치한다</a:t>
            </a:r>
            <a:r>
              <a:rPr lang="en-US" altLang="ko-KR" b="0" dirty="0"/>
              <a:t>. </a:t>
            </a:r>
            <a:r>
              <a:rPr lang="ko-KR" altLang="en-US" b="0" dirty="0"/>
              <a:t>최신 버전에서 응용 프로그램을 손상시키는 인터페이스 또는 동작 변경이 없는 한 문제가 발생하지 않는다</a:t>
            </a:r>
            <a:r>
              <a:rPr lang="en-US" altLang="ko-KR" b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개발 시 사용한 버전과는 하위 호환성이 없는 새로운 버전의 </a:t>
            </a:r>
            <a:r>
              <a:rPr lang="en-US" dirty="0"/>
              <a:t>flask</a:t>
            </a:r>
            <a:r>
              <a:rPr lang="ko-KR" altLang="en-US" b="0" dirty="0"/>
              <a:t>가 출시된 상황이 발생</a:t>
            </a:r>
            <a:endParaRPr lang="en-US" altLang="ko-KR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애플리케이션을 실제 운영 환경에 배포하고 </a:t>
            </a:r>
            <a:r>
              <a:rPr lang="en-US" dirty="0">
                <a:latin typeface="Courier" pitchFamily="2" charset="0"/>
              </a:rPr>
              <a:t>pip install -r </a:t>
            </a:r>
            <a:r>
              <a:rPr lang="en-US" dirty="0" err="1">
                <a:latin typeface="Courier" pitchFamily="2" charset="0"/>
              </a:rPr>
              <a:t>requirements.txt</a:t>
            </a:r>
            <a:r>
              <a:rPr lang="ko-KR" altLang="en-US" b="0" dirty="0"/>
              <a:t>을 실행</a:t>
            </a:r>
          </a:p>
        </p:txBody>
      </p:sp>
    </p:spTree>
    <p:extLst>
      <p:ext uri="{BB962C8B-B14F-4D97-AF65-F5344CB8AC3E}">
        <p14:creationId xmlns:p14="http://schemas.microsoft.com/office/powerpoint/2010/main" val="291943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29F5-1522-924D-92D3-9CBC76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Pipenv</a:t>
            </a:r>
            <a:r>
              <a:rPr lang="en-US" dirty="0"/>
              <a:t>?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A7982-EE17-EA46-A936-D3648DDCAD1E}"/>
              </a:ext>
            </a:extLst>
          </p:cNvPr>
          <p:cNvSpPr txBox="1">
            <a:spLocks/>
          </p:cNvSpPr>
          <p:nvPr/>
        </p:nvSpPr>
        <p:spPr>
          <a:xfrm>
            <a:off x="197853" y="1124744"/>
            <a:ext cx="11089232" cy="155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b="0" dirty="0"/>
              <a:t>문제를 해결하려면 </a:t>
            </a:r>
            <a:r>
              <a:rPr lang="en-US" dirty="0" err="1"/>
              <a:t>requirements.txt</a:t>
            </a:r>
            <a:r>
              <a:rPr lang="ko-KR" altLang="en-US" b="0" dirty="0"/>
              <a:t>을 좀 더 구체적으로 설정해야 한다</a:t>
            </a:r>
            <a:r>
              <a:rPr lang="en-US" altLang="ko-KR" b="0" dirty="0"/>
              <a:t>. </a:t>
            </a:r>
            <a:r>
              <a:rPr lang="ko-KR" altLang="en-US" b="0" dirty="0"/>
              <a:t>이를 위하여 </a:t>
            </a:r>
            <a:r>
              <a:rPr lang="en-US" dirty="0"/>
              <a:t>flask</a:t>
            </a:r>
            <a:r>
              <a:rPr lang="en-US" b="0" dirty="0"/>
              <a:t> </a:t>
            </a:r>
            <a:r>
              <a:rPr lang="ko-KR" altLang="en-US" b="0" dirty="0"/>
              <a:t>종속성에 </a:t>
            </a:r>
            <a:r>
              <a:rPr lang="ko-KR" altLang="en-US" dirty="0"/>
              <a:t>버전 지정자</a:t>
            </a:r>
            <a:r>
              <a:rPr lang="en-US" altLang="ko-KR" dirty="0"/>
              <a:t>(</a:t>
            </a:r>
            <a:r>
              <a:rPr lang="en-US" dirty="0"/>
              <a:t>version specifier)</a:t>
            </a:r>
            <a:r>
              <a:rPr lang="ko-KR" altLang="en-US" b="0" dirty="0" err="1"/>
              <a:t>를</a:t>
            </a:r>
            <a:r>
              <a:rPr lang="ko-KR" altLang="en-US" b="0" dirty="0"/>
              <a:t> 추가한다</a:t>
            </a:r>
            <a:r>
              <a:rPr lang="en-US" altLang="ko-KR" b="0" dirty="0"/>
              <a:t>. </a:t>
            </a:r>
            <a:r>
              <a:rPr lang="ko-KR" altLang="en-US" b="0" dirty="0"/>
              <a:t>이를 종속성 </a:t>
            </a:r>
            <a:r>
              <a:rPr lang="ko-KR" altLang="en-US" b="0" i="1" dirty="0"/>
              <a:t>고정</a:t>
            </a:r>
            <a:r>
              <a:rPr lang="en-US" altLang="ko-KR" b="0" i="1" dirty="0"/>
              <a:t>(</a:t>
            </a:r>
            <a:r>
              <a:rPr lang="en-US" b="0" i="1" dirty="0"/>
              <a:t>pinning)</a:t>
            </a:r>
            <a:r>
              <a:rPr lang="ko-KR" altLang="en-US" b="0" dirty="0"/>
              <a:t>이라고 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8A65C-6C6C-9D4D-A76E-12001B54CEA3}"/>
              </a:ext>
            </a:extLst>
          </p:cNvPr>
          <p:cNvSpPr/>
          <p:nvPr/>
        </p:nvSpPr>
        <p:spPr>
          <a:xfrm>
            <a:off x="666031" y="2650152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Flask== 0.12.1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A2AFE0-659A-D24A-9751-42BF4C007710}"/>
              </a:ext>
            </a:extLst>
          </p:cNvPr>
          <p:cNvSpPr txBox="1">
            <a:spLocks/>
          </p:cNvSpPr>
          <p:nvPr/>
        </p:nvSpPr>
        <p:spPr>
          <a:xfrm>
            <a:off x="197853" y="3019484"/>
            <a:ext cx="11089232" cy="3793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  <a:r>
              <a:rPr lang="en-US" b="0" dirty="0"/>
              <a:t> </a:t>
            </a:r>
            <a:r>
              <a:rPr lang="ko-KR" altLang="en-US" b="0" dirty="0"/>
              <a:t>자체에도 종속성이 있다는 점을 </a:t>
            </a:r>
            <a:r>
              <a:rPr lang="ko-KR" altLang="en-US" b="0" dirty="0" err="1"/>
              <a:t>간과혀지</a:t>
            </a:r>
            <a:r>
              <a:rPr lang="ko-KR" altLang="en-US" b="0" dirty="0"/>
              <a:t> 말아야 한다 </a:t>
            </a:r>
            <a:r>
              <a:rPr lang="en-US" altLang="ko-KR" b="0" dirty="0"/>
              <a:t>(</a:t>
            </a:r>
            <a:r>
              <a:rPr lang="en-US" dirty="0"/>
              <a:t>pip</a:t>
            </a:r>
            <a:r>
              <a:rPr lang="ko-KR" altLang="en-US" b="0" dirty="0"/>
              <a:t>이 </a:t>
            </a:r>
            <a:r>
              <a:rPr lang="en-US" dirty="0"/>
              <a:t>flask</a:t>
            </a:r>
            <a:r>
              <a:rPr lang="ko-KR" altLang="en-US" b="0" dirty="0"/>
              <a:t>가 사용하는 패키지를 자동으로 설치한다</a:t>
            </a:r>
            <a:r>
              <a:rPr lang="en-US" altLang="ko-KR" b="0" dirty="0"/>
              <a:t>). </a:t>
            </a:r>
            <a:r>
              <a:rPr lang="ko-KR" altLang="en-US" b="0" dirty="0"/>
              <a:t>왜냐하면 </a:t>
            </a:r>
            <a:r>
              <a:rPr lang="en-US" dirty="0"/>
              <a:t>flask</a:t>
            </a:r>
            <a:r>
              <a:rPr lang="en-US" b="0" dirty="0"/>
              <a:t> </a:t>
            </a:r>
            <a:r>
              <a:rPr lang="ko-KR" altLang="en-US" b="0" dirty="0"/>
              <a:t>자체는 그 종속성에 대한 정확한 버전을 명시하지 않는다</a:t>
            </a:r>
            <a:r>
              <a:rPr lang="en-US" altLang="ko-KR" b="0" dirty="0"/>
              <a:t>. </a:t>
            </a:r>
            <a:r>
              <a:rPr lang="ko-KR" altLang="en-US" b="0" dirty="0"/>
              <a:t>예를 들어</a:t>
            </a:r>
            <a:r>
              <a:rPr lang="en-US" altLang="ko-KR" b="0" dirty="0"/>
              <a:t>, </a:t>
            </a:r>
            <a:r>
              <a:rPr lang="en-US" dirty="0" err="1"/>
              <a:t>Werkzeug</a:t>
            </a:r>
            <a:r>
              <a:rPr lang="en-US" dirty="0"/>
              <a:t>&gt;=0.14</a:t>
            </a:r>
            <a:r>
              <a:rPr lang="ko-KR" altLang="en-US" b="0" dirty="0"/>
              <a:t>인 임의의 버전을 사용할 수 있다</a:t>
            </a:r>
            <a:r>
              <a:rPr lang="en-US" altLang="ko-KR" b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새로운 버전의 </a:t>
            </a:r>
            <a:r>
              <a:rPr lang="en-US" dirty="0" err="1"/>
              <a:t>Werkzeug</a:t>
            </a:r>
            <a:r>
              <a:rPr lang="ko-KR" altLang="en-US" b="0" dirty="0"/>
              <a:t>가 출시되었지만 애플리케이션에서 </a:t>
            </a:r>
            <a:r>
              <a:rPr lang="en-US" b="0" dirty="0"/>
              <a:t>show-stopper </a:t>
            </a:r>
            <a:r>
              <a:rPr lang="ko-KR" altLang="en-US" b="0" dirty="0"/>
              <a:t>버그가 발생했다고 가정하면 </a:t>
            </a:r>
            <a:r>
              <a:rPr lang="en-US" altLang="ko-KR" b="0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진짜 문제는 빌드가 유동적이라는 것이다</a:t>
            </a:r>
            <a:r>
              <a:rPr lang="en-US" altLang="ko-KR" b="0" dirty="0"/>
              <a:t>. </a:t>
            </a:r>
            <a:r>
              <a:rPr lang="ko-KR" altLang="en-US" b="0" dirty="0"/>
              <a:t>즉</a:t>
            </a:r>
            <a:r>
              <a:rPr lang="en-US" altLang="ko-KR" b="0" dirty="0"/>
              <a:t>, </a:t>
            </a:r>
            <a:r>
              <a:rPr lang="ko-KR" altLang="en-US" b="0" dirty="0"/>
              <a:t>같은 입력</a:t>
            </a:r>
            <a:r>
              <a:rPr lang="en-US" altLang="ko-KR" b="0" dirty="0"/>
              <a:t>(</a:t>
            </a:r>
            <a:r>
              <a:rPr lang="en-US" dirty="0" err="1"/>
              <a:t>requirements.txt</a:t>
            </a:r>
            <a:r>
              <a:rPr lang="en-US" b="0" dirty="0"/>
              <a:t>)</a:t>
            </a:r>
            <a:r>
              <a:rPr lang="ko-KR" altLang="en-US" b="0" dirty="0"/>
              <a:t>이 주어졌지만</a:t>
            </a:r>
            <a:r>
              <a:rPr lang="en-US" altLang="ko-KR" b="0" dirty="0"/>
              <a:t>, </a:t>
            </a:r>
            <a:r>
              <a:rPr lang="en-US" dirty="0"/>
              <a:t>pip</a:t>
            </a:r>
            <a:r>
              <a:rPr lang="ko-KR" altLang="en-US" b="0" dirty="0"/>
              <a:t>이 항상 같은 환경을 생성하지 않는다</a:t>
            </a:r>
            <a:r>
              <a:rPr lang="en-US" altLang="ko-KR" b="0" dirty="0"/>
              <a:t>. </a:t>
            </a:r>
            <a:r>
              <a:rPr lang="ko-KR" altLang="en-US" b="0" dirty="0"/>
              <a:t>현시점에서 프로덕션에서 개발 </a:t>
            </a:r>
            <a:r>
              <a:rPr lang="ko-KR" altLang="en-US" b="0" dirty="0" err="1"/>
              <a:t>머신과</a:t>
            </a:r>
            <a:r>
              <a:rPr lang="ko-KR" altLang="en-US" b="0" dirty="0"/>
              <a:t> 동일한 환경을 간단하게 복제할 수 없다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904551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29F5-1522-924D-92D3-9CBC76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Pipenv</a:t>
            </a:r>
            <a:r>
              <a:rPr lang="en-US" dirty="0"/>
              <a:t>?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A7982-EE17-EA46-A936-D3648DDCAD1E}"/>
              </a:ext>
            </a:extLst>
          </p:cNvPr>
          <p:cNvSpPr txBox="1">
            <a:spLocks/>
          </p:cNvSpPr>
          <p:nvPr/>
        </p:nvSpPr>
        <p:spPr>
          <a:xfrm>
            <a:off x="197853" y="1124745"/>
            <a:ext cx="1108923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b="0" dirty="0"/>
              <a:t> 일반적인 해결책은 </a:t>
            </a:r>
            <a:r>
              <a:rPr lang="en-US" dirty="0"/>
              <a:t>pip freeze</a:t>
            </a:r>
            <a:r>
              <a:rPr lang="ko-KR" altLang="en-US" b="0" dirty="0" err="1"/>
              <a:t>를</a:t>
            </a:r>
            <a:r>
              <a:rPr lang="ko-KR" altLang="en-US" b="0" dirty="0"/>
              <a:t> 사용 </a:t>
            </a:r>
            <a:r>
              <a:rPr lang="en-US" dirty="0" err="1"/>
              <a:t>requirements.txt</a:t>
            </a:r>
            <a:r>
              <a:rPr lang="ko-KR" altLang="en-US" b="0" dirty="0"/>
              <a:t>에 고정된 종속성을 추가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A2AFE0-659A-D24A-9751-42BF4C007710}"/>
              </a:ext>
            </a:extLst>
          </p:cNvPr>
          <p:cNvSpPr txBox="1">
            <a:spLocks/>
          </p:cNvSpPr>
          <p:nvPr/>
        </p:nvSpPr>
        <p:spPr>
          <a:xfrm>
            <a:off x="222845" y="3789040"/>
            <a:ext cx="11089232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불행히도 이 </a:t>
            </a:r>
            <a:r>
              <a:rPr lang="en-US" altLang="ko-KR" b="0" dirty="0"/>
              <a:t>"</a:t>
            </a:r>
            <a:r>
              <a:rPr lang="ko-KR" altLang="en-US" b="0" dirty="0"/>
              <a:t>해결책</a:t>
            </a:r>
            <a:r>
              <a:rPr lang="en-US" altLang="ko-KR" b="0" dirty="0"/>
              <a:t>"</a:t>
            </a:r>
            <a:r>
              <a:rPr lang="ko-KR" altLang="en-US" b="0" dirty="0"/>
              <a:t>은 완전히 새로운 문제를 야기 </a:t>
            </a:r>
            <a:r>
              <a:rPr lang="en-US" altLang="ko-KR" b="0" dirty="0"/>
              <a:t>-</a:t>
            </a:r>
            <a:r>
              <a:rPr lang="ko-KR" altLang="en-US" b="0" dirty="0"/>
              <a:t> </a:t>
            </a:r>
            <a:r>
              <a:rPr lang="en-US" dirty="0" err="1"/>
              <a:t>Werkzeug</a:t>
            </a:r>
            <a:r>
              <a:rPr lang="en-US" dirty="0"/>
              <a:t>==0.14.1</a:t>
            </a:r>
            <a:r>
              <a:rPr lang="ko-KR" altLang="en-US" b="0" dirty="0"/>
              <a:t>에서 보안 취약점이 발견되어 패키지 유지 관리자들이 </a:t>
            </a:r>
            <a:r>
              <a:rPr lang="en-US" dirty="0" err="1"/>
              <a:t>Werkzeug</a:t>
            </a:r>
            <a:r>
              <a:rPr lang="en-US" dirty="0"/>
              <a:t>==0.14.2</a:t>
            </a:r>
            <a:r>
              <a:rPr lang="ko-KR" altLang="en-US" b="0" dirty="0"/>
              <a:t>에 즉시 패치를 적용하면 어떻게 될까</a:t>
            </a:r>
            <a:r>
              <a:rPr lang="en-US" altLang="ko-KR" b="0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0" dirty="0"/>
              <a:t>"</a:t>
            </a:r>
            <a:r>
              <a:rPr lang="ko-KR" altLang="en-US" dirty="0"/>
              <a:t>어떻게 하면 하위 종속성 버전을 업데이트할 책임을 개발자가 지지 않고 </a:t>
            </a:r>
            <a:r>
              <a:rPr lang="en-US" dirty="0"/>
              <a:t>Python </a:t>
            </a:r>
            <a:r>
              <a:rPr lang="ko-KR" altLang="en-US" dirty="0"/>
              <a:t>프로젝트를 위한 정적인 빌드를 만들 수 있을까</a:t>
            </a:r>
            <a:r>
              <a:rPr lang="en-US" altLang="ko-KR" dirty="0"/>
              <a:t>?</a:t>
            </a:r>
            <a:r>
              <a:rPr lang="en-US" altLang="ko-KR" b="0" dirty="0"/>
              <a:t>"</a:t>
            </a:r>
            <a:endParaRPr lang="ko-KR" alt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9B712-B3CA-4D4B-B032-07A51576DB6D}"/>
              </a:ext>
            </a:extLst>
          </p:cNvPr>
          <p:cNvSpPr/>
          <p:nvPr/>
        </p:nvSpPr>
        <p:spPr>
          <a:xfrm>
            <a:off x="1098079" y="1738537"/>
            <a:ext cx="606425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click==6.7</a:t>
            </a:r>
          </a:p>
          <a:p>
            <a:r>
              <a:rPr lang="en-US" dirty="0">
                <a:latin typeface="Courier" pitchFamily="2" charset="0"/>
              </a:rPr>
              <a:t>Flask==0.12.1</a:t>
            </a:r>
          </a:p>
          <a:p>
            <a:r>
              <a:rPr lang="en-US" dirty="0" err="1">
                <a:latin typeface="Courier" pitchFamily="2" charset="0"/>
              </a:rPr>
              <a:t>itsdangerous</a:t>
            </a:r>
            <a:r>
              <a:rPr lang="en-US" dirty="0">
                <a:latin typeface="Courier" pitchFamily="2" charset="0"/>
              </a:rPr>
              <a:t>==0.24</a:t>
            </a:r>
          </a:p>
          <a:p>
            <a:r>
              <a:rPr lang="en-US" dirty="0">
                <a:latin typeface="Courier" pitchFamily="2" charset="0"/>
              </a:rPr>
              <a:t>Jinja2==2.10</a:t>
            </a:r>
          </a:p>
          <a:p>
            <a:r>
              <a:rPr lang="en-US" dirty="0" err="1">
                <a:latin typeface="Courier" pitchFamily="2" charset="0"/>
              </a:rPr>
              <a:t>MarkupSafe</a:t>
            </a:r>
            <a:r>
              <a:rPr lang="en-US" dirty="0">
                <a:latin typeface="Courier" pitchFamily="2" charset="0"/>
              </a:rPr>
              <a:t>==1.0</a:t>
            </a:r>
          </a:p>
          <a:p>
            <a:r>
              <a:rPr lang="en-US" dirty="0" err="1">
                <a:latin typeface="Courier" pitchFamily="2" charset="0"/>
              </a:rPr>
              <a:t>Werkzeug</a:t>
            </a:r>
            <a:r>
              <a:rPr lang="en-US" dirty="0">
                <a:latin typeface="Courier" pitchFamily="2" charset="0"/>
              </a:rPr>
              <a:t>==0.14.1</a:t>
            </a:r>
          </a:p>
        </p:txBody>
      </p:sp>
    </p:spTree>
    <p:extLst>
      <p:ext uri="{BB962C8B-B14F-4D97-AF65-F5344CB8AC3E}">
        <p14:creationId xmlns:p14="http://schemas.microsoft.com/office/powerpoint/2010/main" val="119423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29F5-1522-924D-92D3-9CBC76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Pipenv</a:t>
            </a:r>
            <a:r>
              <a:rPr lang="en-US" dirty="0"/>
              <a:t>?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BB39-6DBF-B543-AA1C-3140EDCCD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340157"/>
          </a:xfrm>
        </p:spPr>
        <p:txBody>
          <a:bodyPr>
            <a:normAutofit/>
          </a:bodyPr>
          <a:lstStyle/>
          <a:p>
            <a:pPr latinLnBrk="0"/>
            <a:r>
              <a:rPr lang="en-US" b="0" dirty="0"/>
              <a:t>Python</a:t>
            </a:r>
            <a:r>
              <a:rPr lang="ko-KR" altLang="en-US" b="0" dirty="0"/>
              <a:t>의 </a:t>
            </a:r>
            <a:r>
              <a:rPr lang="en-US" b="0" dirty="0"/>
              <a:t>packaging </a:t>
            </a:r>
            <a:r>
              <a:rPr lang="ko-KR" altLang="en-US" b="0" dirty="0"/>
              <a:t>및 현재 </a:t>
            </a:r>
            <a:r>
              <a:rPr lang="ko-KR" altLang="en-US" b="0" dirty="0" err="1"/>
              <a:t>의존관리</a:t>
            </a:r>
            <a:r>
              <a:rPr lang="en-US" altLang="ko-KR" b="0" dirty="0"/>
              <a:t>(</a:t>
            </a:r>
            <a:r>
              <a:rPr lang="en-US" b="0" dirty="0"/>
              <a:t>dependency management) </a:t>
            </a:r>
            <a:r>
              <a:rPr lang="ko-KR" altLang="en-US" b="0" dirty="0"/>
              <a:t>방법</a:t>
            </a:r>
            <a:r>
              <a:rPr lang="en-US" altLang="ko-KR" b="0" dirty="0"/>
              <a:t> - </a:t>
            </a:r>
            <a:r>
              <a:rPr lang="ko-KR" altLang="en-US" b="0" dirty="0"/>
              <a:t>서로 다른 종속성을 갖는 프로젝트 개발 환경</a:t>
            </a:r>
            <a:endParaRPr lang="en-US" altLang="ko-KR" b="0" dirty="0"/>
          </a:p>
          <a:p>
            <a:pPr latinLnBrk="0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A7982-EE17-EA46-A936-D3648DDCAD1E}"/>
              </a:ext>
            </a:extLst>
          </p:cNvPr>
          <p:cNvSpPr txBox="1">
            <a:spLocks/>
          </p:cNvSpPr>
          <p:nvPr/>
        </p:nvSpPr>
        <p:spPr>
          <a:xfrm>
            <a:off x="161975" y="2536909"/>
            <a:ext cx="11089232" cy="197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프로젝트 </a:t>
            </a:r>
            <a:r>
              <a:rPr lang="en-US" b="0" dirty="0"/>
              <a:t>A</a:t>
            </a:r>
            <a:r>
              <a:rPr lang="ko-KR" altLang="en-US" b="0" dirty="0"/>
              <a:t>에는 </a:t>
            </a:r>
            <a:r>
              <a:rPr lang="en-US" dirty="0" err="1"/>
              <a:t>django</a:t>
            </a:r>
            <a:r>
              <a:rPr lang="en-US" dirty="0"/>
              <a:t>==1.9</a:t>
            </a:r>
            <a:r>
              <a:rPr lang="ko-KR" altLang="en-US" b="0" dirty="0"/>
              <a:t>가 필요하지만 프로젝트 </a:t>
            </a:r>
            <a:r>
              <a:rPr lang="en-US" b="0" dirty="0"/>
              <a:t>B</a:t>
            </a:r>
            <a:r>
              <a:rPr lang="ko-KR" altLang="en-US" b="0" dirty="0"/>
              <a:t>에는 </a:t>
            </a:r>
            <a:r>
              <a:rPr lang="en-US" dirty="0" err="1"/>
              <a:t>django</a:t>
            </a:r>
            <a:r>
              <a:rPr lang="en-US" dirty="0"/>
              <a:t>==1.10</a:t>
            </a:r>
            <a:r>
              <a:rPr lang="ko-KR" altLang="en-US" b="0" dirty="0"/>
              <a:t>이 필요하다고 가정</a:t>
            </a:r>
            <a:endParaRPr lang="en-US" altLang="ko-KR" b="0" dirty="0"/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b="0" dirty="0"/>
              <a:t>표준 솔루션은 자체 </a:t>
            </a:r>
            <a:r>
              <a:rPr lang="en-US" b="0" dirty="0"/>
              <a:t>Python </a:t>
            </a:r>
            <a:r>
              <a:rPr lang="ko-KR" altLang="en-US" b="0" dirty="0"/>
              <a:t>실행 파일 및 </a:t>
            </a:r>
            <a:r>
              <a:rPr lang="ko-KR" altLang="en-US" b="0" dirty="0" err="1"/>
              <a:t>서드파티</a:t>
            </a:r>
            <a:r>
              <a:rPr lang="ko-KR" altLang="en-US" b="0" dirty="0"/>
              <a:t> 패키지 스토리지가 갖는 가상환경</a:t>
            </a:r>
            <a:r>
              <a:rPr lang="en-US" altLang="ko-KR" b="0" dirty="0"/>
              <a:t>(</a:t>
            </a:r>
            <a:r>
              <a:rPr lang="en-US" b="0" dirty="0"/>
              <a:t>virtual environment)</a:t>
            </a:r>
            <a:r>
              <a:rPr lang="ko-KR" altLang="en-US" b="0" dirty="0"/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1790860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29F5-1522-924D-92D3-9CBC76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Pipenv</a:t>
            </a:r>
            <a:r>
              <a:rPr lang="en-US" dirty="0"/>
              <a:t>?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BB39-6DBF-B543-AA1C-3140EDCCD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340157"/>
          </a:xfrm>
        </p:spPr>
        <p:txBody>
          <a:bodyPr>
            <a:normAutofit/>
          </a:bodyPr>
          <a:lstStyle/>
          <a:p>
            <a:pPr latinLnBrk="0"/>
            <a:r>
              <a:rPr lang="en-US" b="0" dirty="0"/>
              <a:t>Python</a:t>
            </a:r>
            <a:r>
              <a:rPr lang="ko-KR" altLang="en-US" b="0" dirty="0"/>
              <a:t>의 </a:t>
            </a:r>
            <a:r>
              <a:rPr lang="en-US" b="0" dirty="0"/>
              <a:t>packaging </a:t>
            </a:r>
            <a:r>
              <a:rPr lang="ko-KR" altLang="en-US" b="0" dirty="0"/>
              <a:t>및 현재 </a:t>
            </a:r>
            <a:r>
              <a:rPr lang="ko-KR" altLang="en-US" b="0" dirty="0" err="1"/>
              <a:t>의존관리</a:t>
            </a:r>
            <a:r>
              <a:rPr lang="en-US" altLang="ko-KR" b="0" dirty="0"/>
              <a:t>(</a:t>
            </a:r>
            <a:r>
              <a:rPr lang="en-US" b="0" dirty="0"/>
              <a:t>dependency management) </a:t>
            </a:r>
            <a:r>
              <a:rPr lang="ko-KR" altLang="en-US" b="0" dirty="0"/>
              <a:t>방법</a:t>
            </a:r>
            <a:r>
              <a:rPr lang="en-US" altLang="ko-KR" b="0" dirty="0"/>
              <a:t> - </a:t>
            </a:r>
            <a:r>
              <a:rPr lang="ko-KR" altLang="en-US" b="0" dirty="0"/>
              <a:t>종속성 해결</a:t>
            </a:r>
            <a:endParaRPr lang="en-US" altLang="ko-KR" b="0" dirty="0"/>
          </a:p>
          <a:p>
            <a:pPr latinLnBrk="0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A7982-EE17-EA46-A936-D3648DDCAD1E}"/>
              </a:ext>
            </a:extLst>
          </p:cNvPr>
          <p:cNvSpPr txBox="1">
            <a:spLocks/>
          </p:cNvSpPr>
          <p:nvPr/>
        </p:nvSpPr>
        <p:spPr>
          <a:xfrm>
            <a:off x="161975" y="2536909"/>
            <a:ext cx="11089232" cy="676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종속관계 해결이란 무엇일까</a:t>
            </a:r>
            <a:r>
              <a:rPr lang="en-US" altLang="ko-KR" b="0" dirty="0"/>
              <a:t>? </a:t>
            </a:r>
            <a:r>
              <a:rPr lang="ko-KR" altLang="en-US" b="0" dirty="0"/>
              <a:t>다음과 같은 </a:t>
            </a:r>
            <a:r>
              <a:rPr lang="en-US" altLang="ko-KR" b="0" dirty="0"/>
              <a:t>'</a:t>
            </a:r>
            <a:r>
              <a:rPr lang="en-US" b="0" dirty="0" err="1"/>
              <a:t>requirements.txt</a:t>
            </a:r>
            <a:r>
              <a:rPr lang="en-US" b="0" dirty="0"/>
              <a:t>` </a:t>
            </a:r>
            <a:r>
              <a:rPr lang="ko-KR" altLang="en-US" b="0" dirty="0"/>
              <a:t>파일이 있다고 가정하자</a:t>
            </a:r>
            <a:r>
              <a:rPr lang="en-US" altLang="ko-KR" b="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4E29FF-A6D2-344D-A5C6-8B347CAB0A85}"/>
              </a:ext>
            </a:extLst>
          </p:cNvPr>
          <p:cNvSpPr/>
          <p:nvPr/>
        </p:nvSpPr>
        <p:spPr>
          <a:xfrm>
            <a:off x="882055" y="3196208"/>
            <a:ext cx="6064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Courier" pitchFamily="2" charset="0"/>
              </a:rPr>
              <a:t>package_a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package_b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4B8E4F-EC91-944D-A0F5-5EB63246EADA}"/>
              </a:ext>
            </a:extLst>
          </p:cNvPr>
          <p:cNvSpPr txBox="1">
            <a:spLocks/>
          </p:cNvSpPr>
          <p:nvPr/>
        </p:nvSpPr>
        <p:spPr>
          <a:xfrm>
            <a:off x="161975" y="3899861"/>
            <a:ext cx="11089232" cy="248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package_a</a:t>
            </a:r>
            <a:r>
              <a:rPr lang="ko-KR" altLang="en-US" b="0" dirty="0"/>
              <a:t>는 </a:t>
            </a:r>
            <a:r>
              <a:rPr lang="en-US" dirty="0" err="1"/>
              <a:t>package_c</a:t>
            </a:r>
            <a:r>
              <a:rPr lang="ko-KR" altLang="en-US" b="0" dirty="0"/>
              <a:t>에 종속적이고 </a:t>
            </a:r>
            <a:r>
              <a:rPr lang="en-US" altLang="ko-KR" b="0" dirty="0"/>
              <a:t>(</a:t>
            </a:r>
            <a:r>
              <a:rPr lang="ko-KR" altLang="en-US" b="0" dirty="0"/>
              <a:t>즉</a:t>
            </a:r>
            <a:r>
              <a:rPr lang="en-US" altLang="ko-KR" b="0" dirty="0"/>
              <a:t>, </a:t>
            </a:r>
            <a:r>
              <a:rPr lang="en-US" dirty="0" err="1"/>
              <a:t>package_a</a:t>
            </a:r>
            <a:r>
              <a:rPr lang="ko-KR" altLang="en-US" b="0" dirty="0"/>
              <a:t>에서 </a:t>
            </a:r>
            <a:r>
              <a:rPr lang="en-US" dirty="0" err="1"/>
              <a:t>package_c</a:t>
            </a:r>
            <a:r>
              <a:rPr lang="ko-KR" altLang="en-US" b="0" dirty="0" err="1"/>
              <a:t>를</a:t>
            </a:r>
            <a:r>
              <a:rPr lang="ko-KR" altLang="en-US" b="0" dirty="0"/>
              <a:t> 호출</a:t>
            </a:r>
            <a:r>
              <a:rPr lang="en-US" altLang="ko-KR" b="0" dirty="0"/>
              <a:t>) </a:t>
            </a:r>
            <a:r>
              <a:rPr lang="en-US" dirty="0" err="1"/>
              <a:t>package_a</a:t>
            </a:r>
            <a:r>
              <a:rPr lang="ko-KR" altLang="en-US" b="0" dirty="0"/>
              <a:t>는 </a:t>
            </a:r>
            <a:r>
              <a:rPr lang="en-US" dirty="0" err="1"/>
              <a:t>package_c</a:t>
            </a:r>
            <a:r>
              <a:rPr lang="ko-KR" altLang="en-US" b="0" dirty="0"/>
              <a:t>의 특정 버전 </a:t>
            </a:r>
            <a:r>
              <a:rPr lang="en-US" dirty="0" err="1"/>
              <a:t>package_c</a:t>
            </a:r>
            <a:r>
              <a:rPr lang="en-US" dirty="0"/>
              <a:t>&gt;=1.0</a:t>
            </a:r>
            <a:r>
              <a:rPr lang="ko-KR" altLang="en-US" b="0" dirty="0"/>
              <a:t>가 필요하다고 가정한다</a:t>
            </a:r>
            <a:r>
              <a:rPr lang="en-US" altLang="ko-KR" b="0" dirty="0"/>
              <a:t>. </a:t>
            </a:r>
            <a:r>
              <a:rPr lang="ko-KR" altLang="en-US" b="0" dirty="0"/>
              <a:t>또한 </a:t>
            </a:r>
            <a:r>
              <a:rPr lang="en-US" dirty="0" err="1"/>
              <a:t>package_b</a:t>
            </a:r>
            <a:r>
              <a:rPr lang="ko-KR" altLang="en-US" b="0" dirty="0"/>
              <a:t>는 동일한 하위 종속성을 가지지만 </a:t>
            </a:r>
            <a:r>
              <a:rPr lang="en-US" dirty="0" err="1"/>
              <a:t>package_c</a:t>
            </a:r>
            <a:r>
              <a:rPr lang="en-US" dirty="0"/>
              <a:t> &lt;=2.0</a:t>
            </a:r>
            <a:r>
              <a:rPr lang="ko-KR" altLang="en-US" b="0" dirty="0"/>
              <a:t>이 필요하다</a:t>
            </a:r>
            <a:r>
              <a:rPr lang="en-US" altLang="ko-KR" b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pip</a:t>
            </a:r>
            <a:r>
              <a:rPr lang="en-US" b="0" dirty="0"/>
              <a:t> </a:t>
            </a:r>
            <a:r>
              <a:rPr lang="ko-KR" altLang="en-US" b="0" dirty="0"/>
              <a:t>자체로 이같은 실질적인 종속성 해결 방법을 지원하지 않고 있지만 이를 지원하고자 공개 이슈로 남겨 놓고 있다</a:t>
            </a:r>
            <a:r>
              <a:rPr lang="en-US" altLang="ko-KR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19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29F5-1522-924D-92D3-9CBC76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Pipenv</a:t>
            </a:r>
            <a:r>
              <a:rPr lang="en-US" dirty="0"/>
              <a:t>?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A7982-EE17-EA46-A936-D3648DDCAD1E}"/>
              </a:ext>
            </a:extLst>
          </p:cNvPr>
          <p:cNvSpPr txBox="1">
            <a:spLocks/>
          </p:cNvSpPr>
          <p:nvPr/>
        </p:nvSpPr>
        <p:spPr>
          <a:xfrm>
            <a:off x="197853" y="1124744"/>
            <a:ext cx="11089232" cy="2448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pip</a:t>
            </a:r>
            <a:r>
              <a:rPr lang="ko-KR" altLang="en-US" b="0" dirty="0"/>
              <a:t>은 다음과 같은 방법으로 처리한다</a:t>
            </a:r>
            <a:r>
              <a:rPr lang="en-US" altLang="ko-KR" b="0" dirty="0"/>
              <a:t>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0" dirty="0" err="1"/>
              <a:t>package_a</a:t>
            </a:r>
            <a:r>
              <a:rPr lang="ko-KR" altLang="en-US" b="0" dirty="0" err="1"/>
              <a:t>를</a:t>
            </a:r>
            <a:r>
              <a:rPr lang="ko-KR" altLang="en-US" b="0" dirty="0"/>
              <a:t> 설치하고 최초의 요건</a:t>
            </a:r>
            <a:r>
              <a:rPr lang="en-US" altLang="ko-KR" b="0" dirty="0"/>
              <a:t>(</a:t>
            </a:r>
            <a:r>
              <a:rPr lang="en-US" b="0" dirty="0" err="1"/>
              <a:t>package_c</a:t>
            </a:r>
            <a:r>
              <a:rPr lang="en-US" b="0" dirty="0"/>
              <a:t>&gt;=1.0)</a:t>
            </a:r>
            <a:r>
              <a:rPr lang="ko-KR" altLang="en-US" b="0" dirty="0"/>
              <a:t>을 만족하는 </a:t>
            </a:r>
            <a:r>
              <a:rPr lang="en-US" b="0" dirty="0" err="1"/>
              <a:t>package_c</a:t>
            </a:r>
            <a:r>
              <a:rPr lang="en-US" b="0" dirty="0"/>
              <a:t> </a:t>
            </a:r>
            <a:r>
              <a:rPr lang="ko-KR" altLang="en-US" b="0" dirty="0"/>
              <a:t>의 버전을 검색한다</a:t>
            </a:r>
            <a:r>
              <a:rPr lang="en-US" altLang="ko-KR" b="0" dirty="0"/>
              <a:t>.</a:t>
            </a:r>
          </a:p>
          <a:p>
            <a:pPr marL="1257300" lvl="2" indent="-342900">
              <a:buFont typeface="+mj-lt"/>
              <a:buAutoNum type="arabicPeriod"/>
            </a:pPr>
            <a:r>
              <a:rPr lang="ko-KR" altLang="en-US" b="0" dirty="0"/>
              <a:t>그런 다음 해당 요건을 충족하기 위해 </a:t>
            </a:r>
            <a:r>
              <a:rPr lang="en-US" b="0" dirty="0" err="1"/>
              <a:t>package_c</a:t>
            </a:r>
            <a:r>
              <a:rPr lang="ko-KR" altLang="en-US" b="0" dirty="0"/>
              <a:t>의 최신 버전을 설치한다</a:t>
            </a:r>
            <a:r>
              <a:rPr lang="en-US" altLang="ko-KR" b="0" dirty="0"/>
              <a:t>. </a:t>
            </a:r>
            <a:r>
              <a:rPr lang="ko-KR" altLang="en-US" b="0" dirty="0"/>
              <a:t>이때 </a:t>
            </a:r>
            <a:r>
              <a:rPr lang="en-US" b="0" dirty="0" err="1"/>
              <a:t>package_c</a:t>
            </a:r>
            <a:r>
              <a:rPr lang="ko-KR" altLang="en-US" b="0" dirty="0"/>
              <a:t>의 최신 버전이 </a:t>
            </a:r>
            <a:r>
              <a:rPr lang="en-US" altLang="ko-KR" b="0" dirty="0"/>
              <a:t>3.1</a:t>
            </a:r>
            <a:r>
              <a:rPr lang="ko-KR" altLang="en-US" b="0" dirty="0"/>
              <a:t>이라고 하자</a:t>
            </a:r>
            <a:r>
              <a:rPr lang="en-US" altLang="ko-KR" b="0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A2AFE0-659A-D24A-9751-42BF4C007710}"/>
              </a:ext>
            </a:extLst>
          </p:cNvPr>
          <p:cNvSpPr txBox="1">
            <a:spLocks/>
          </p:cNvSpPr>
          <p:nvPr/>
        </p:nvSpPr>
        <p:spPr>
          <a:xfrm>
            <a:off x="222845" y="3789040"/>
            <a:ext cx="11089232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pip</a:t>
            </a:r>
            <a:r>
              <a:rPr lang="ko-KR" altLang="en-US" b="0" dirty="0"/>
              <a:t>에 의해 선택된 </a:t>
            </a:r>
            <a:r>
              <a:rPr lang="en-US" dirty="0" err="1"/>
              <a:t>package_c</a:t>
            </a:r>
            <a:r>
              <a:rPr lang="en-US" b="0" dirty="0"/>
              <a:t> </a:t>
            </a:r>
            <a:r>
              <a:rPr lang="ko-KR" altLang="en-US" b="0" dirty="0"/>
              <a:t>버전이 향후 요건에 맞지 않으면 </a:t>
            </a:r>
            <a:r>
              <a:rPr lang="en-US" altLang="ko-KR" b="0" dirty="0"/>
              <a:t>(</a:t>
            </a:r>
            <a:r>
              <a:rPr lang="ko-KR" altLang="en-US" b="0" dirty="0"/>
              <a:t>예를 들어 </a:t>
            </a:r>
            <a:r>
              <a:rPr lang="en-US" dirty="0" err="1"/>
              <a:t>package_b</a:t>
            </a:r>
            <a:r>
              <a:rPr lang="ko-KR" altLang="en-US" b="0" dirty="0"/>
              <a:t>의 요건은 </a:t>
            </a:r>
            <a:r>
              <a:rPr lang="en-US" dirty="0" err="1"/>
              <a:t>package_c</a:t>
            </a:r>
            <a:r>
              <a:rPr lang="en-US" dirty="0"/>
              <a:t> &lt;=2.0</a:t>
            </a:r>
            <a:r>
              <a:rPr lang="ko-KR" altLang="en-US" b="0" dirty="0"/>
              <a:t>임 등</a:t>
            </a:r>
            <a:r>
              <a:rPr lang="en-US" altLang="ko-KR" b="0" dirty="0"/>
              <a:t>) </a:t>
            </a:r>
            <a:r>
              <a:rPr lang="ko-KR" altLang="en-US" b="0" dirty="0"/>
              <a:t>설치가 </a:t>
            </a:r>
            <a:r>
              <a:rPr lang="ko-KR" altLang="en-US" b="0" dirty="0" err="1"/>
              <a:t>실패된다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8DB87-DE95-EA48-8E87-DF90C2140C21}"/>
              </a:ext>
            </a:extLst>
          </p:cNvPr>
          <p:cNvSpPr/>
          <p:nvPr/>
        </p:nvSpPr>
        <p:spPr>
          <a:xfrm>
            <a:off x="954063" y="5085185"/>
            <a:ext cx="60642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Courier" pitchFamily="2" charset="0"/>
              </a:rPr>
              <a:t>package_c</a:t>
            </a:r>
            <a:r>
              <a:rPr lang="en-US" dirty="0">
                <a:latin typeface="Courier" pitchFamily="2" charset="0"/>
              </a:rPr>
              <a:t>&gt;=1.0,&lt;=2.0</a:t>
            </a:r>
          </a:p>
          <a:p>
            <a:r>
              <a:rPr lang="en-US" dirty="0" err="1">
                <a:latin typeface="Courier" pitchFamily="2" charset="0"/>
              </a:rPr>
              <a:t>package_a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package_b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3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29F5-1522-924D-92D3-9CBC76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Pipenv</a:t>
            </a:r>
            <a:r>
              <a:rPr lang="en-US" dirty="0"/>
              <a:t>?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A7982-EE17-EA46-A936-D3648DDCAD1E}"/>
              </a:ext>
            </a:extLst>
          </p:cNvPr>
          <p:cNvSpPr txBox="1">
            <a:spLocks/>
          </p:cNvSpPr>
          <p:nvPr/>
        </p:nvSpPr>
        <p:spPr>
          <a:xfrm>
            <a:off x="197853" y="1124744"/>
            <a:ext cx="11089232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이전과 마찬가지로 하위 종속성</a:t>
            </a:r>
            <a:r>
              <a:rPr lang="en-US" altLang="ko-KR" b="0" dirty="0"/>
              <a:t>(</a:t>
            </a:r>
            <a:r>
              <a:rPr lang="en-US" b="0" dirty="0" err="1"/>
              <a:t>package_c</a:t>
            </a:r>
            <a:r>
              <a:rPr lang="en-US" b="0" dirty="0"/>
              <a:t>)</a:t>
            </a:r>
            <a:r>
              <a:rPr lang="ko-KR" altLang="en-US" b="0" dirty="0"/>
              <a:t>에 대해 개발자가 직접 개입하고 있다</a:t>
            </a:r>
            <a:r>
              <a:rPr lang="en-US" altLang="ko-KR" b="0" dirty="0"/>
              <a:t>. </a:t>
            </a:r>
            <a:r>
              <a:rPr lang="ko-KR" altLang="en-US" b="0" dirty="0"/>
              <a:t>문제는 </a:t>
            </a:r>
            <a:r>
              <a:rPr lang="en-US" b="0" dirty="0" err="1"/>
              <a:t>package_a</a:t>
            </a:r>
            <a:r>
              <a:rPr lang="ko-KR" altLang="en-US" b="0" dirty="0"/>
              <a:t>가 사용자 모르게 요건을 변경했을 경우 지정한 요건</a:t>
            </a:r>
            <a:r>
              <a:rPr lang="en-US" altLang="ko-KR" b="0" dirty="0"/>
              <a:t>(</a:t>
            </a:r>
            <a:r>
              <a:rPr lang="en-US" b="0" dirty="0" err="1">
                <a:latin typeface="Courier" pitchFamily="2" charset="0"/>
              </a:rPr>
              <a:t>package_c</a:t>
            </a:r>
            <a:r>
              <a:rPr lang="en-US" b="0" dirty="0">
                <a:latin typeface="Courier" pitchFamily="2" charset="0"/>
              </a:rPr>
              <a:t>&gt;=1.0,&lt;=2.0</a:t>
            </a:r>
            <a:r>
              <a:rPr lang="en-US" b="0" dirty="0"/>
              <a:t>)</a:t>
            </a:r>
            <a:r>
              <a:rPr lang="ko-KR" altLang="en-US" b="0" dirty="0"/>
              <a:t>이 받아들여지지 않아 설치가 다시 실패할 수 있다는 것이다</a:t>
            </a:r>
            <a:r>
              <a:rPr lang="en-US" altLang="ko-KR" b="0" dirty="0"/>
              <a:t>. </a:t>
            </a:r>
            <a:r>
              <a:rPr lang="ko-KR" altLang="en-US" b="0" dirty="0"/>
              <a:t>실질적인 문제는 하위 종속성에 대한 요구 </a:t>
            </a:r>
            <a:r>
              <a:rPr lang="ko-KR" altLang="en-US" sz="1800" b="0" dirty="0"/>
              <a:t>사항을</a:t>
            </a:r>
            <a:r>
              <a:rPr lang="ko-KR" altLang="en-US" b="0" dirty="0"/>
              <a:t> 최신 상태로 유지해야 한다는 것이다</a:t>
            </a:r>
            <a:r>
              <a:rPr lang="en-US" altLang="ko-KR" b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이상적으로는 서브 종속성 버전을 명시적으로 지정하지 않아도 모든 요건을 충족하는 패키지를 설치</a:t>
            </a:r>
            <a:r>
              <a:rPr lang="ko-KR" altLang="en-US" b="0" dirty="0"/>
              <a:t>할 수 있도록 하는 것이다</a:t>
            </a:r>
            <a:r>
              <a:rPr lang="en-US" altLang="ko-KR" b="0" dirty="0"/>
              <a:t>.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4154349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5C93-F9D4-2E41-AF64-C5398543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Pipenv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A636-A9B4-FD4B-82E7-212941AB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588441"/>
          </a:xfrm>
        </p:spPr>
        <p:txBody>
          <a:bodyPr>
            <a:normAutofit/>
          </a:bodyPr>
          <a:lstStyle/>
          <a:p>
            <a:r>
              <a:rPr lang="en-US" altLang="ko-KR" sz="2000" b="0" dirty="0" err="1"/>
              <a:t>Pipenv</a:t>
            </a:r>
            <a:r>
              <a:rPr lang="ko-KR" altLang="en-US" sz="2000" b="0" dirty="0"/>
              <a:t> 설치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D62785-4B3F-8340-937C-11FF0F835954}"/>
              </a:ext>
            </a:extLst>
          </p:cNvPr>
          <p:cNvSpPr/>
          <p:nvPr/>
        </p:nvSpPr>
        <p:spPr>
          <a:xfrm>
            <a:off x="666031" y="189488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$ pip install </a:t>
            </a:r>
            <a:r>
              <a:rPr lang="en-US" dirty="0" err="1">
                <a:latin typeface="Courier" pitchFamily="2" charset="0"/>
              </a:rPr>
              <a:t>pipenv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87B3E9-966C-F940-98FD-4BF133EF9AD5}"/>
              </a:ext>
            </a:extLst>
          </p:cNvPr>
          <p:cNvSpPr txBox="1">
            <a:spLocks/>
          </p:cNvSpPr>
          <p:nvPr/>
        </p:nvSpPr>
        <p:spPr>
          <a:xfrm>
            <a:off x="305991" y="4815375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가상 환경에서 셸을 생성하여 이 앱의 개발을 분리한다</a:t>
            </a:r>
            <a:r>
              <a:rPr lang="en-US" altLang="ko-KR" sz="2000" b="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3E4AF0-67C1-0747-9EF3-C09C39413616}"/>
              </a:ext>
            </a:extLst>
          </p:cNvPr>
          <p:cNvSpPr/>
          <p:nvPr/>
        </p:nvSpPr>
        <p:spPr>
          <a:xfrm>
            <a:off x="689518" y="5463447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shell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AF0FE0-9819-EB4D-806A-16DE2E33EE0F}"/>
              </a:ext>
            </a:extLst>
          </p:cNvPr>
          <p:cNvSpPr txBox="1">
            <a:spLocks/>
          </p:cNvSpPr>
          <p:nvPr/>
        </p:nvSpPr>
        <p:spPr>
          <a:xfrm>
            <a:off x="305991" y="2373909"/>
            <a:ext cx="11449272" cy="1825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Pipenv</a:t>
            </a:r>
            <a:r>
              <a:rPr lang="ko-KR" altLang="en-US" b="0" dirty="0"/>
              <a:t>는 기본적으로 대체 기능을 하기 때문에 이 작업을 완료하면 </a:t>
            </a:r>
            <a:r>
              <a:rPr lang="en-US" b="0" dirty="0"/>
              <a:t>pip</a:t>
            </a:r>
            <a:r>
              <a:rPr lang="ko-KR" altLang="en-US" b="0" dirty="0"/>
              <a:t>에 대해 효과적으로 잊을 수 있다</a:t>
            </a:r>
            <a:r>
              <a:rPr lang="en-US" altLang="ko-KR" b="0" dirty="0"/>
              <a:t>. </a:t>
            </a:r>
            <a:r>
              <a:rPr lang="ko-KR" altLang="en-US" b="0" dirty="0"/>
              <a:t>또한 두 개의 새로운 파일인 </a:t>
            </a:r>
            <a:r>
              <a:rPr lang="en-US" b="0" dirty="0"/>
              <a:t>Pipfile(</a:t>
            </a:r>
            <a:r>
              <a:rPr lang="en-US" b="0" dirty="0" err="1"/>
              <a:t>requirements.txt</a:t>
            </a:r>
            <a:r>
              <a:rPr lang="ko-KR" altLang="en-US" b="0" dirty="0"/>
              <a:t>의 대체 파일</a:t>
            </a:r>
            <a:r>
              <a:rPr lang="en-US" altLang="ko-KR" b="0" dirty="0"/>
              <a:t>)</a:t>
            </a:r>
            <a:r>
              <a:rPr lang="ko-KR" altLang="en-US" b="0" dirty="0"/>
              <a:t>과 </a:t>
            </a:r>
            <a:r>
              <a:rPr lang="en-US" b="0" dirty="0" err="1"/>
              <a:t>Pipfile.lock</a:t>
            </a:r>
            <a:r>
              <a:rPr lang="en-US" b="0" dirty="0"/>
              <a:t>(</a:t>
            </a:r>
            <a:r>
              <a:rPr lang="ko-KR" altLang="en-US" b="0" dirty="0"/>
              <a:t>결정 빌드를 지원</a:t>
            </a:r>
            <a:r>
              <a:rPr lang="en-US" altLang="ko-KR" b="0" dirty="0"/>
              <a:t>)</a:t>
            </a:r>
            <a:r>
              <a:rPr lang="ko-KR" altLang="en-US" b="0" dirty="0" err="1"/>
              <a:t>를</a:t>
            </a:r>
            <a:r>
              <a:rPr lang="ko-KR" altLang="en-US" b="0" dirty="0"/>
              <a:t> 생성한다</a:t>
            </a:r>
            <a:r>
              <a:rPr lang="en-US" altLang="ko-KR" b="0" dirty="0"/>
              <a:t>.</a:t>
            </a:r>
          </a:p>
          <a:p>
            <a:r>
              <a:rPr lang="en-US" b="0" dirty="0" err="1"/>
              <a:t>Pipenv</a:t>
            </a:r>
            <a:r>
              <a:rPr lang="ko-KR" altLang="en-US" b="0" dirty="0"/>
              <a:t>는 내부적으로 </a:t>
            </a:r>
            <a:r>
              <a:rPr lang="en-US" b="0" dirty="0"/>
              <a:t>pip</a:t>
            </a:r>
            <a:r>
              <a:rPr lang="ko-KR" altLang="en-US" b="0" dirty="0"/>
              <a:t>과 </a:t>
            </a:r>
            <a:r>
              <a:rPr lang="en-US" b="0" dirty="0" err="1"/>
              <a:t>virtualenv</a:t>
            </a:r>
            <a:r>
              <a:rPr lang="ko-KR" altLang="en-US" b="0" dirty="0" err="1"/>
              <a:t>를</a:t>
            </a:r>
            <a:r>
              <a:rPr lang="ko-KR" altLang="en-US" b="0" dirty="0"/>
              <a:t> 사용하지만 하나의 명령으로 그 사용을 단순하였다</a:t>
            </a:r>
          </a:p>
        </p:txBody>
      </p:sp>
    </p:spTree>
    <p:extLst>
      <p:ext uri="{BB962C8B-B14F-4D97-AF65-F5344CB8AC3E}">
        <p14:creationId xmlns:p14="http://schemas.microsoft.com/office/powerpoint/2010/main" val="1022033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5C93-F9D4-2E41-AF64-C5398543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Pipenv</a:t>
            </a:r>
            <a:r>
              <a:rPr lang="en-US" dirty="0"/>
              <a:t>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A636-A9B4-FD4B-82E7-212941AB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080120"/>
          </a:xfrm>
        </p:spPr>
        <p:txBody>
          <a:bodyPr>
            <a:normAutofit/>
          </a:bodyPr>
          <a:lstStyle/>
          <a:p>
            <a:r>
              <a:rPr lang="ko-KR" altLang="en-US" sz="2000" b="0" dirty="0"/>
              <a:t>필요한 </a:t>
            </a:r>
            <a:r>
              <a:rPr lang="ko-KR" altLang="en-US" sz="2000" b="0" dirty="0" err="1"/>
              <a:t>서드파티</a:t>
            </a:r>
            <a:r>
              <a:rPr lang="ko-KR" altLang="en-US" sz="2000" b="0" dirty="0"/>
              <a:t> 패키지 </a:t>
            </a:r>
            <a:r>
              <a:rPr lang="en-US" sz="2000" dirty="0"/>
              <a:t>flask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설치할 수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하지만 최신 버전이 아닌 버전 </a:t>
            </a:r>
            <a:r>
              <a:rPr lang="en-US" altLang="ko-KR" sz="2000" b="0" dirty="0"/>
              <a:t>0.12.1</a:t>
            </a:r>
            <a:r>
              <a:rPr lang="ko-KR" altLang="en-US" sz="2000" b="0" dirty="0"/>
              <a:t>이 필요하다는 것을 알고 있으므로 명확히 다음과 같이 기술한다</a:t>
            </a:r>
            <a:r>
              <a:rPr lang="en-US" altLang="ko-KR" sz="2000" b="0" dirty="0"/>
              <a:t>.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D62785-4B3F-8340-937C-11FF0F835954}"/>
              </a:ext>
            </a:extLst>
          </p:cNvPr>
          <p:cNvSpPr/>
          <p:nvPr/>
        </p:nvSpPr>
        <p:spPr>
          <a:xfrm>
            <a:off x="666031" y="2276872"/>
            <a:ext cx="100811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install flask==0.12.1</a:t>
            </a:r>
          </a:p>
          <a:p>
            <a:r>
              <a:rPr lang="en-US" dirty="0">
                <a:latin typeface="Courier" pitchFamily="2" charset="0"/>
              </a:rPr>
              <a:t>Installing flask==0.12.1...</a:t>
            </a:r>
          </a:p>
          <a:p>
            <a:r>
              <a:rPr lang="en-US" dirty="0">
                <a:latin typeface="Courier" pitchFamily="2" charset="0"/>
              </a:rPr>
              <a:t>Adding flask to </a:t>
            </a:r>
            <a:r>
              <a:rPr lang="en-US" dirty="0" err="1">
                <a:latin typeface="Courier" pitchFamily="2" charset="0"/>
              </a:rPr>
              <a:t>Pipfile's</a:t>
            </a:r>
            <a:r>
              <a:rPr lang="en-US" dirty="0">
                <a:latin typeface="Courier" pitchFamily="2" charset="0"/>
              </a:rPr>
              <a:t> [packages]...</a:t>
            </a:r>
          </a:p>
          <a:p>
            <a:r>
              <a:rPr lang="en-US" dirty="0">
                <a:latin typeface="Courier" pitchFamily="2" charset="0"/>
              </a:rPr>
              <a:t>✔ Installation Succeeded</a:t>
            </a:r>
          </a:p>
          <a:p>
            <a:r>
              <a:rPr lang="en-US" dirty="0" err="1">
                <a:latin typeface="Courier" pitchFamily="2" charset="0"/>
              </a:rPr>
              <a:t>Pipfile.lock</a:t>
            </a:r>
            <a:r>
              <a:rPr lang="en-US" dirty="0">
                <a:latin typeface="Courier" pitchFamily="2" charset="0"/>
              </a:rPr>
              <a:t> not found, creating...</a:t>
            </a:r>
          </a:p>
          <a:p>
            <a:r>
              <a:rPr lang="en-US" dirty="0">
                <a:latin typeface="Courier" pitchFamily="2" charset="0"/>
              </a:rPr>
              <a:t>Locking [dev-packages] dependencies...</a:t>
            </a:r>
          </a:p>
          <a:p>
            <a:r>
              <a:rPr lang="en-US" dirty="0">
                <a:latin typeface="Courier" pitchFamily="2" charset="0"/>
              </a:rPr>
              <a:t>Locking [packages] dependencies...</a:t>
            </a:r>
          </a:p>
          <a:p>
            <a:r>
              <a:rPr lang="en-US" dirty="0">
                <a:latin typeface="Courier" pitchFamily="2" charset="0"/>
              </a:rPr>
              <a:t>Building requirements...</a:t>
            </a:r>
          </a:p>
          <a:p>
            <a:r>
              <a:rPr lang="en-US" dirty="0">
                <a:latin typeface="Courier" pitchFamily="2" charset="0"/>
              </a:rPr>
              <a:t>Resolving dependencies...</a:t>
            </a:r>
          </a:p>
          <a:p>
            <a:r>
              <a:rPr lang="en-US" dirty="0">
                <a:latin typeface="Courier" pitchFamily="2" charset="0"/>
              </a:rPr>
              <a:t>✔ Success!</a:t>
            </a:r>
          </a:p>
          <a:p>
            <a:r>
              <a:rPr lang="en-US" dirty="0">
                <a:latin typeface="Courier" pitchFamily="2" charset="0"/>
              </a:rPr>
              <a:t>Updated </a:t>
            </a:r>
            <a:r>
              <a:rPr lang="en-US" dirty="0" err="1">
                <a:latin typeface="Courier" pitchFamily="2" charset="0"/>
              </a:rPr>
              <a:t>Pipfile.lock</a:t>
            </a:r>
            <a:r>
              <a:rPr lang="en-US" dirty="0">
                <a:latin typeface="Courier" pitchFamily="2" charset="0"/>
              </a:rPr>
              <a:t> (197c02)!</a:t>
            </a:r>
          </a:p>
          <a:p>
            <a:r>
              <a:rPr lang="en-US" dirty="0">
                <a:latin typeface="Courier" pitchFamily="2" charset="0"/>
              </a:rPr>
              <a:t>Installing dependencies from </a:t>
            </a:r>
            <a:r>
              <a:rPr lang="en-US" dirty="0" err="1">
                <a:latin typeface="Courier" pitchFamily="2" charset="0"/>
              </a:rPr>
              <a:t>Pipfile.lock</a:t>
            </a:r>
            <a:r>
              <a:rPr lang="en-US" dirty="0">
                <a:latin typeface="Courier" pitchFamily="2" charset="0"/>
              </a:rPr>
              <a:t> (197c02)...</a:t>
            </a:r>
          </a:p>
          <a:p>
            <a:r>
              <a:rPr lang="en-US" dirty="0">
                <a:latin typeface="Courier" pitchFamily="2" charset="0"/>
              </a:rPr>
              <a:t>  🐍   ▉▉▉▉▉▉▉▉▉▉▉▉▉▉▉▉▉▉▉▉▉▉▉▉▉▉▉▉▉▉▉▉ 0/0 — 00:00:00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54094C-4DD3-3B40-950C-EC4044C39307}"/>
              </a:ext>
            </a:extLst>
          </p:cNvPr>
          <p:cNvSpPr txBox="1">
            <a:spLocks/>
          </p:cNvSpPr>
          <p:nvPr/>
        </p:nvSpPr>
        <p:spPr>
          <a:xfrm>
            <a:off x="305991" y="6093296"/>
            <a:ext cx="1144927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Pipfile</a:t>
            </a:r>
            <a:r>
              <a:rPr lang="ko-KR" altLang="en-US" sz="2000" b="0"/>
              <a:t>과 </a:t>
            </a:r>
            <a:r>
              <a:rPr lang="en-US" sz="2000"/>
              <a:t>Pipfile.lock</a:t>
            </a:r>
            <a:r>
              <a:rPr lang="en-US" sz="2000" b="0"/>
              <a:t> </a:t>
            </a:r>
            <a:r>
              <a:rPr lang="ko-KR" altLang="en-US" sz="2000" b="0"/>
              <a:t>파일이 생성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874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564904"/>
            <a:ext cx="10660616" cy="1944216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IV – 12</a:t>
            </a:r>
            <a:r>
              <a:rPr kumimoji="1"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</a:t>
            </a:r>
            <a:b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kumimoji="1" lang="en-US" altLang="ko-KR" sz="1200" dirty="0"/>
            </a:br>
            <a:r>
              <a:rPr kumimoji="1" lang="en-US" altLang="ko-KR" dirty="0"/>
              <a:t>Python Ecosystem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406A8-1295-8F49-A4EA-E34802F7DDFF}"/>
              </a:ext>
            </a:extLst>
          </p:cNvPr>
          <p:cNvSpPr txBox="1"/>
          <p:nvPr/>
        </p:nvSpPr>
        <p:spPr>
          <a:xfrm>
            <a:off x="2400300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EDB5C-8C5B-BD4D-BE46-B55C1A6912B3}"/>
              </a:ext>
            </a:extLst>
          </p:cNvPr>
          <p:cNvSpPr txBox="1"/>
          <p:nvPr/>
        </p:nvSpPr>
        <p:spPr>
          <a:xfrm>
            <a:off x="1457325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5C93-F9D4-2E41-AF64-C5398543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Pipenv</a:t>
            </a:r>
            <a:r>
              <a:rPr lang="en-US" dirty="0"/>
              <a:t>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A636-A9B4-FD4B-82E7-212941AB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86409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0" dirty="0"/>
              <a:t>수치 </a:t>
            </a:r>
            <a:r>
              <a:rPr lang="ko-KR" altLang="en-US" b="0" dirty="0" err="1"/>
              <a:t>계산를</a:t>
            </a:r>
            <a:r>
              <a:rPr lang="ko-KR" altLang="en-US" b="0" dirty="0"/>
              <a:t> 위해 다른 </a:t>
            </a:r>
            <a:r>
              <a:rPr lang="ko-KR" altLang="en-US" b="0" dirty="0" err="1"/>
              <a:t>서드파티</a:t>
            </a:r>
            <a:r>
              <a:rPr lang="ko-KR" altLang="en-US" b="0" dirty="0"/>
              <a:t> 패키지 </a:t>
            </a:r>
            <a:r>
              <a:rPr lang="en-US" sz="2000" dirty="0" err="1"/>
              <a:t>numpy</a:t>
            </a:r>
            <a:r>
              <a:rPr lang="ko-KR" altLang="en-US" b="0" dirty="0" err="1"/>
              <a:t>를</a:t>
            </a:r>
            <a:r>
              <a:rPr lang="ko-KR" altLang="en-US" b="0" dirty="0"/>
              <a:t> 설치한다</a:t>
            </a:r>
            <a:r>
              <a:rPr lang="en-US" altLang="ko-KR" b="0" dirty="0"/>
              <a:t>. </a:t>
            </a:r>
            <a:r>
              <a:rPr lang="ko-KR" altLang="en-US" b="0" dirty="0"/>
              <a:t>특정 버전이 필요하지 않으므로 지정하지 않는다</a:t>
            </a:r>
            <a:r>
              <a:rPr lang="en-US" altLang="ko-KR" b="0" dirty="0"/>
              <a:t>.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D62785-4B3F-8340-937C-11FF0F835954}"/>
              </a:ext>
            </a:extLst>
          </p:cNvPr>
          <p:cNvSpPr/>
          <p:nvPr/>
        </p:nvSpPr>
        <p:spPr>
          <a:xfrm>
            <a:off x="666031" y="2204864"/>
            <a:ext cx="10081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install </a:t>
            </a:r>
            <a:r>
              <a:rPr lang="en-US" dirty="0" err="1">
                <a:latin typeface="Courier" pitchFamily="2" charset="0"/>
              </a:rPr>
              <a:t>numpy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A3EFA7-E05B-9947-974E-30899330237A}"/>
              </a:ext>
            </a:extLst>
          </p:cNvPr>
          <p:cNvSpPr txBox="1">
            <a:spLocks/>
          </p:cNvSpPr>
          <p:nvPr/>
        </p:nvSpPr>
        <p:spPr>
          <a:xfrm>
            <a:off x="305991" y="2705702"/>
            <a:ext cx="11449272" cy="1443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이 어플리케이션을 위한 단위 테스트</a:t>
            </a:r>
            <a:r>
              <a:rPr lang="en-US" altLang="ko-KR" sz="2000" b="0" dirty="0"/>
              <a:t>(</a:t>
            </a:r>
            <a:r>
              <a:rPr lang="en-US" sz="2000" b="0" dirty="0"/>
              <a:t>unit test)</a:t>
            </a:r>
            <a:r>
              <a:rPr lang="ko-KR" altLang="en-US" sz="2000" b="0" dirty="0"/>
              <a:t>도 포함하고 있고</a:t>
            </a:r>
            <a:r>
              <a:rPr lang="en-US" altLang="ko-KR" sz="2000" b="0" dirty="0"/>
              <a:t>, </a:t>
            </a:r>
            <a:r>
              <a:rPr lang="en-US" sz="2000" b="0" dirty="0"/>
              <a:t>pytest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사용한다고 하자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운영 환경에서 </a:t>
            </a:r>
            <a:r>
              <a:rPr lang="en-US" sz="2000" dirty="0" err="1"/>
              <a:t>pytest</a:t>
            </a:r>
            <a:r>
              <a:rPr lang="ko-KR" altLang="en-US" sz="2000" b="0" dirty="0"/>
              <a:t>는 필요하지 않으므로 </a:t>
            </a:r>
            <a:r>
              <a:rPr lang="en-US" altLang="ko-KR" sz="2000" dirty="0"/>
              <a:t>--</a:t>
            </a:r>
            <a:r>
              <a:rPr lang="en-US" sz="2000" dirty="0"/>
              <a:t>dev</a:t>
            </a:r>
            <a:r>
              <a:rPr lang="en-US" sz="2000" b="0" dirty="0"/>
              <a:t> </a:t>
            </a:r>
            <a:r>
              <a:rPr lang="ko-KR" altLang="en-US" sz="2000" b="0" dirty="0"/>
              <a:t>인수를 사용하여 이 종속성이 개발에만 적용되도록 지정할 수 있다</a:t>
            </a:r>
            <a:r>
              <a:rPr lang="en-US" altLang="ko-KR" sz="2000" b="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EBD01-B53F-D24E-945F-4A96DC268913}"/>
              </a:ext>
            </a:extLst>
          </p:cNvPr>
          <p:cNvSpPr/>
          <p:nvPr/>
        </p:nvSpPr>
        <p:spPr>
          <a:xfrm>
            <a:off x="666031" y="4280586"/>
            <a:ext cx="10081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install 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 --dev</a:t>
            </a:r>
          </a:p>
        </p:txBody>
      </p:sp>
    </p:spTree>
    <p:extLst>
      <p:ext uri="{BB962C8B-B14F-4D97-AF65-F5344CB8AC3E}">
        <p14:creationId xmlns:p14="http://schemas.microsoft.com/office/powerpoint/2010/main" val="3335376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5C93-F9D4-2E41-AF64-C5398543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Pipenv</a:t>
            </a:r>
            <a:r>
              <a:rPr lang="en-US" dirty="0"/>
              <a:t>?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F91F1D-97FC-A940-9827-62E804EE6C77}"/>
              </a:ext>
            </a:extLst>
          </p:cNvPr>
          <p:cNvSpPr txBox="1">
            <a:spLocks/>
          </p:cNvSpPr>
          <p:nvPr/>
        </p:nvSpPr>
        <p:spPr>
          <a:xfrm>
            <a:off x="305991" y="1124744"/>
            <a:ext cx="11449272" cy="1443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이제 개발자 자신의 개발 환경에서 모든 것을 사용할 수 있으며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이를 운영 환경에 적용할 준비가 되었다고 가정해 보겠다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그러기 위해서는 환경을 고정하여 개발 환경과 동일한 환경을 운영 환경에 구축해야 한다</a:t>
            </a:r>
            <a:r>
              <a:rPr lang="en-US" altLang="ko-KR" sz="2000" b="0" dirty="0"/>
              <a:t>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0FB3EB-2ED7-654B-A45A-D30914C413C1}"/>
              </a:ext>
            </a:extLst>
          </p:cNvPr>
          <p:cNvSpPr/>
          <p:nvPr/>
        </p:nvSpPr>
        <p:spPr>
          <a:xfrm>
            <a:off x="666031" y="2699628"/>
            <a:ext cx="10081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lock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F11650-2322-D745-8DA2-4C9D86EDD73B}"/>
              </a:ext>
            </a:extLst>
          </p:cNvPr>
          <p:cNvSpPr txBox="1">
            <a:spLocks/>
          </p:cNvSpPr>
          <p:nvPr/>
        </p:nvSpPr>
        <p:spPr>
          <a:xfrm>
            <a:off x="305991" y="3294276"/>
            <a:ext cx="11449272" cy="1074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이제 코드와 </a:t>
            </a:r>
            <a:r>
              <a:rPr lang="en-US" sz="1800" dirty="0" err="1"/>
              <a:t>Pipfile.lock</a:t>
            </a:r>
            <a:r>
              <a:rPr lang="en-US" sz="2000" b="0" dirty="0"/>
              <a:t> </a:t>
            </a:r>
            <a:r>
              <a:rPr lang="ko-KR" altLang="en-US" sz="2000" b="0" dirty="0"/>
              <a:t>파일을 프로덕션 환경으로 이동시켜 정상적으로 기록된 최종 환경을 설치해야 한다</a:t>
            </a:r>
            <a:r>
              <a:rPr lang="en-US" altLang="ko-KR" sz="2000" b="0" dirty="0"/>
              <a:t>.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EE8C6-EF6B-6342-A4B5-F8B3B29BBE83}"/>
              </a:ext>
            </a:extLst>
          </p:cNvPr>
          <p:cNvSpPr/>
          <p:nvPr/>
        </p:nvSpPr>
        <p:spPr>
          <a:xfrm>
            <a:off x="666031" y="4368322"/>
            <a:ext cx="10081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install --ignore-</a:t>
            </a:r>
            <a:r>
              <a:rPr lang="en-US" dirty="0" err="1">
                <a:latin typeface="Courier" pitchFamily="2" charset="0"/>
              </a:rPr>
              <a:t>pipfile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43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5C93-F9D4-2E41-AF64-C5398543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F91F1D-97FC-A940-9827-62E804EE6C77}"/>
              </a:ext>
            </a:extLst>
          </p:cNvPr>
          <p:cNvSpPr txBox="1">
            <a:spLocks/>
          </p:cNvSpPr>
          <p:nvPr/>
        </p:nvSpPr>
        <p:spPr>
          <a:xfrm>
            <a:off x="305991" y="1124744"/>
            <a:ext cx="11449272" cy="1443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Pipenv</a:t>
            </a:r>
            <a:r>
              <a:rPr lang="ko-KR" altLang="en-US" sz="2000" b="0" dirty="0"/>
              <a:t>는 핵심 종속성의 모든 요건을 충족하는 하위 종속성의 설치를 시도한다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단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종속관계가 상충되는 경우</a:t>
            </a:r>
            <a:r>
              <a:rPr lang="en-US" altLang="ko-KR" sz="2000" b="0" dirty="0"/>
              <a:t>(</a:t>
            </a:r>
            <a:r>
              <a:rPr lang="en-US" sz="2000" dirty="0" err="1"/>
              <a:t>package_a</a:t>
            </a:r>
            <a:r>
              <a:rPr lang="ko-KR" altLang="en-US" sz="2000" b="0" dirty="0"/>
              <a:t>는 </a:t>
            </a:r>
            <a:r>
              <a:rPr lang="en-US" sz="2000" dirty="0" err="1"/>
              <a:t>package_c</a:t>
            </a:r>
            <a:r>
              <a:rPr lang="en-US" sz="2000" dirty="0"/>
              <a:t>&gt;=1.0</a:t>
            </a:r>
            <a:r>
              <a:rPr lang="en-US" sz="2000" b="0" dirty="0"/>
              <a:t>, </a:t>
            </a:r>
            <a:r>
              <a:rPr lang="en-US" sz="2000" dirty="0" err="1"/>
              <a:t>package_b</a:t>
            </a:r>
            <a:r>
              <a:rPr lang="ko-KR" altLang="en-US" sz="2000" b="0" dirty="0"/>
              <a:t>는 </a:t>
            </a:r>
            <a:r>
              <a:rPr lang="en-US" sz="2000" dirty="0" err="1"/>
              <a:t>package_c</a:t>
            </a:r>
            <a:r>
              <a:rPr lang="en-US" sz="2000" dirty="0"/>
              <a:t>&lt;1.0</a:t>
            </a:r>
            <a:r>
              <a:rPr lang="ko-KR" altLang="en-US" sz="2000" b="0" dirty="0"/>
              <a:t>가 필요</a:t>
            </a:r>
            <a:r>
              <a:rPr lang="en-US" altLang="ko-KR" sz="2000" b="0" dirty="0"/>
              <a:t>), </a:t>
            </a:r>
            <a:r>
              <a:rPr lang="en-US" sz="2000" dirty="0" err="1"/>
              <a:t>Pipenv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잠금파일을</a:t>
            </a:r>
            <a:r>
              <a:rPr lang="ko-KR" altLang="en-US" sz="2000" b="0" dirty="0"/>
              <a:t> 작성할 수 없으며 다음과 같은 오류를 출력한다</a:t>
            </a:r>
            <a:r>
              <a:rPr lang="en-US" altLang="ko-KR" sz="2000" b="0" dirty="0"/>
              <a:t>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0FB3EB-2ED7-654B-A45A-D30914C413C1}"/>
              </a:ext>
            </a:extLst>
          </p:cNvPr>
          <p:cNvSpPr/>
          <p:nvPr/>
        </p:nvSpPr>
        <p:spPr>
          <a:xfrm>
            <a:off x="666031" y="2564904"/>
            <a:ext cx="102251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dirty="0">
                <a:latin typeface="Courier" pitchFamily="2" charset="0"/>
              </a:rPr>
              <a:t>Warning: Your dependencies could not be resolved. You likely have a mismatch in your sub-dependencies.</a:t>
            </a:r>
          </a:p>
          <a:p>
            <a:pPr latinLnBrk="0"/>
            <a:r>
              <a:rPr lang="en-US" dirty="0">
                <a:latin typeface="Courier" pitchFamily="2" charset="0"/>
              </a:rPr>
              <a:t>  You can use 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install --skip-lock to bypass this mechanism, then run 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graph to inspect the situation.</a:t>
            </a:r>
          </a:p>
          <a:p>
            <a:pPr latinLnBrk="0"/>
            <a:r>
              <a:rPr lang="en-US" dirty="0">
                <a:latin typeface="Courier" pitchFamily="2" charset="0"/>
              </a:rPr>
              <a:t>Could not find a version that matches </a:t>
            </a:r>
            <a:r>
              <a:rPr lang="en-US" dirty="0" err="1">
                <a:latin typeface="Courier" pitchFamily="2" charset="0"/>
              </a:rPr>
              <a:t>package_c</a:t>
            </a:r>
            <a:r>
              <a:rPr lang="en-US" dirty="0">
                <a:latin typeface="Courier" pitchFamily="2" charset="0"/>
              </a:rPr>
              <a:t>&gt;=1.0,package_c&lt;1.0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5594D-F89D-544E-9BB5-AA3D5B728823}"/>
              </a:ext>
            </a:extLst>
          </p:cNvPr>
          <p:cNvSpPr txBox="1"/>
          <p:nvPr/>
        </p:nvSpPr>
        <p:spPr>
          <a:xfrm>
            <a:off x="8479971" y="70104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2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5C93-F9D4-2E41-AF64-C5398543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EE8C6-EF6B-6342-A4B5-F8B3B29BBE83}"/>
              </a:ext>
            </a:extLst>
          </p:cNvPr>
          <p:cNvSpPr/>
          <p:nvPr/>
        </p:nvSpPr>
        <p:spPr>
          <a:xfrm>
            <a:off x="810047" y="980728"/>
            <a:ext cx="1008112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graph</a:t>
            </a:r>
          </a:p>
          <a:p>
            <a:r>
              <a:rPr lang="en-US" dirty="0">
                <a:latin typeface="Courier" pitchFamily="2" charset="0"/>
              </a:rPr>
              <a:t>Flask==0.12.1</a:t>
            </a:r>
          </a:p>
          <a:p>
            <a:r>
              <a:rPr lang="en-US" dirty="0">
                <a:latin typeface="Courier" pitchFamily="2" charset="0"/>
              </a:rPr>
              <a:t>  - click [required: &gt;=2.0, installed: 6.7]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itsdangerous</a:t>
            </a:r>
            <a:r>
              <a:rPr lang="en-US" dirty="0">
                <a:latin typeface="Courier" pitchFamily="2" charset="0"/>
              </a:rPr>
              <a:t> [required: &gt;=0.21, installed: 0.24]</a:t>
            </a:r>
          </a:p>
          <a:p>
            <a:r>
              <a:rPr lang="en-US" dirty="0">
                <a:latin typeface="Courier" pitchFamily="2" charset="0"/>
              </a:rPr>
              <a:t>  - Jinja2 [required: &gt;=2.4, installed: 2.10]</a:t>
            </a:r>
          </a:p>
          <a:p>
            <a:r>
              <a:rPr lang="en-US" dirty="0">
                <a:latin typeface="Courier" pitchFamily="2" charset="0"/>
              </a:rPr>
              <a:t>    - </a:t>
            </a:r>
            <a:r>
              <a:rPr lang="en-US" dirty="0" err="1">
                <a:latin typeface="Courier" pitchFamily="2" charset="0"/>
              </a:rPr>
              <a:t>MarkupSafe</a:t>
            </a:r>
            <a:r>
              <a:rPr lang="en-US" dirty="0">
                <a:latin typeface="Courier" pitchFamily="2" charset="0"/>
              </a:rPr>
              <a:t> [required: &gt;=0.23, installed: 1.0]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Werkzeug</a:t>
            </a:r>
            <a:r>
              <a:rPr lang="en-US" dirty="0">
                <a:latin typeface="Courier" pitchFamily="2" charset="0"/>
              </a:rPr>
              <a:t> [required: &gt;=0.7, installed: 0.14.1]</a:t>
            </a:r>
          </a:p>
          <a:p>
            <a:r>
              <a:rPr lang="en-US" dirty="0" err="1">
                <a:latin typeface="Courier" pitchFamily="2" charset="0"/>
              </a:rPr>
              <a:t>numpy</a:t>
            </a:r>
            <a:r>
              <a:rPr lang="en-US" dirty="0">
                <a:latin typeface="Courier" pitchFamily="2" charset="0"/>
              </a:rPr>
              <a:t>==1.14.1</a:t>
            </a:r>
          </a:p>
          <a:p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==3.4.1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attrs</a:t>
            </a:r>
            <a:r>
              <a:rPr lang="en-US" dirty="0">
                <a:latin typeface="Courier" pitchFamily="2" charset="0"/>
              </a:rPr>
              <a:t> [required: &gt;=17.2.0, installed: 17.4.0]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funcsigs</a:t>
            </a:r>
            <a:r>
              <a:rPr lang="en-US" dirty="0">
                <a:latin typeface="Courier" pitchFamily="2" charset="0"/>
              </a:rPr>
              <a:t> [required: Any, installed: 1.0.2]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pluggy</a:t>
            </a:r>
            <a:r>
              <a:rPr lang="en-US" dirty="0">
                <a:latin typeface="Courier" pitchFamily="2" charset="0"/>
              </a:rPr>
              <a:t> [required: &lt;0.7,&gt;=0.5, installed: 0.6.0]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py</a:t>
            </a:r>
            <a:r>
              <a:rPr lang="en-US" dirty="0">
                <a:latin typeface="Courier" pitchFamily="2" charset="0"/>
              </a:rPr>
              <a:t> [required: &gt;=1.5.0, installed: 1.5.2]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setuptools</a:t>
            </a:r>
            <a:r>
              <a:rPr lang="en-US" dirty="0">
                <a:latin typeface="Courier" pitchFamily="2" charset="0"/>
              </a:rPr>
              <a:t> [required: Any, installed: 38.5.1]</a:t>
            </a:r>
          </a:p>
          <a:p>
            <a:r>
              <a:rPr lang="en-US" dirty="0">
                <a:latin typeface="Courier" pitchFamily="2" charset="0"/>
              </a:rPr>
              <a:t>  - six [required: &gt;=1.10.0, installed: 1.11.0]</a:t>
            </a:r>
          </a:p>
          <a:p>
            <a:r>
              <a:rPr lang="en-US" dirty="0">
                <a:latin typeface="Courier" pitchFamily="2" charset="0"/>
              </a:rPr>
              <a:t>requests==2.18.4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certifi</a:t>
            </a:r>
            <a:r>
              <a:rPr lang="en-US" dirty="0">
                <a:latin typeface="Courier" pitchFamily="2" charset="0"/>
              </a:rPr>
              <a:t> [required: &gt;=2017.4.17, installed: 2018.1.18]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chardet</a:t>
            </a:r>
            <a:r>
              <a:rPr lang="en-US" dirty="0">
                <a:latin typeface="Courier" pitchFamily="2" charset="0"/>
              </a:rPr>
              <a:t> [required: &gt;=3.0.2,&lt;3.1.0, installed: 3.0.4]</a:t>
            </a:r>
          </a:p>
          <a:p>
            <a:r>
              <a:rPr lang="en-US" dirty="0">
                <a:latin typeface="Courier" pitchFamily="2" charset="0"/>
              </a:rPr>
              <a:t>  - </a:t>
            </a:r>
            <a:r>
              <a:rPr lang="en-US" dirty="0" err="1">
                <a:latin typeface="Courier" pitchFamily="2" charset="0"/>
              </a:rPr>
              <a:t>idna</a:t>
            </a:r>
            <a:r>
              <a:rPr lang="en-US" dirty="0">
                <a:latin typeface="Courier" pitchFamily="2" charset="0"/>
              </a:rPr>
              <a:t> [required: &gt;=2.5,&lt;2.7, installed: 2.6]</a:t>
            </a:r>
          </a:p>
          <a:p>
            <a:r>
              <a:rPr lang="en-US" dirty="0">
                <a:latin typeface="Courier" pitchFamily="2" charset="0"/>
              </a:rPr>
              <a:t>  - urllib3 [required: &lt;1.23,&gt;=1.21.1, installed: 1.22]</a:t>
            </a:r>
          </a:p>
          <a:p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pipenv</a:t>
            </a:r>
            <a:r>
              <a:rPr lang="en-US" dirty="0">
                <a:latin typeface="Courier" pitchFamily="2" charset="0"/>
              </a:rPr>
              <a:t> graph --reverse</a:t>
            </a:r>
          </a:p>
        </p:txBody>
      </p:sp>
    </p:spTree>
    <p:extLst>
      <p:ext uri="{BB962C8B-B14F-4D97-AF65-F5344CB8AC3E}">
        <p14:creationId xmlns:p14="http://schemas.microsoft.com/office/powerpoint/2010/main" val="1623234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5C93-F9D4-2E41-AF64-C5398543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Pipfile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F91F1D-97FC-A940-9827-62E804EE6C77}"/>
              </a:ext>
            </a:extLst>
          </p:cNvPr>
          <p:cNvSpPr txBox="1">
            <a:spLocks/>
          </p:cNvSpPr>
          <p:nvPr/>
        </p:nvSpPr>
        <p:spPr>
          <a:xfrm>
            <a:off x="305991" y="1124744"/>
            <a:ext cx="11449272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Pipfile</a:t>
            </a:r>
            <a:r>
              <a:rPr lang="ko-KR" altLang="en-US" sz="2000" b="0" dirty="0"/>
              <a:t>은 </a:t>
            </a:r>
            <a:r>
              <a:rPr lang="en-US" sz="2000" dirty="0" err="1"/>
              <a:t>requirements.txt</a:t>
            </a:r>
            <a:r>
              <a:rPr lang="en-US" sz="2000" b="0" dirty="0"/>
              <a:t> </a:t>
            </a:r>
            <a:r>
              <a:rPr lang="ko-KR" altLang="en-US" sz="2000" b="0" dirty="0"/>
              <a:t>파일을 대체하는 것이다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현재 </a:t>
            </a:r>
            <a:r>
              <a:rPr lang="en-US" sz="2000" b="0" dirty="0" err="1"/>
              <a:t>Pipenv</a:t>
            </a:r>
            <a:r>
              <a:rPr lang="ko-KR" altLang="en-US" sz="2000" b="0" dirty="0"/>
              <a:t>는 </a:t>
            </a:r>
            <a:r>
              <a:rPr lang="en-US" sz="2000" dirty="0" err="1"/>
              <a:t>Pipfile</a:t>
            </a:r>
            <a:r>
              <a:rPr lang="ko-KR" altLang="en-US" sz="2000" b="0" dirty="0"/>
              <a:t>을 사용하기 위한 참조 구현이다</a:t>
            </a:r>
            <a:r>
              <a:rPr lang="en-US" altLang="ko-KR" sz="2000" b="0" dirty="0"/>
              <a:t>.</a:t>
            </a:r>
          </a:p>
          <a:p>
            <a:r>
              <a:rPr lang="en-US" sz="2000" dirty="0" err="1"/>
              <a:t>Pipfile</a:t>
            </a:r>
            <a:r>
              <a:rPr lang="ko-KR" altLang="en-US" sz="2000" b="0" dirty="0"/>
              <a:t>은 </a:t>
            </a:r>
            <a:r>
              <a:rPr lang="en-US" sz="2000" b="0" dirty="0"/>
              <a:t>TOML </a:t>
            </a:r>
            <a:r>
              <a:rPr lang="ko-KR" altLang="en-US" sz="2000" b="0" dirty="0"/>
              <a:t>구문으로 작성하며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파일은 여러 섹션으로 나뉜다</a:t>
            </a:r>
            <a:r>
              <a:rPr lang="en-US" altLang="ko-KR" sz="2000" b="0" dirty="0"/>
              <a:t>. </a:t>
            </a:r>
            <a:r>
              <a:rPr lang="en-US" altLang="ko-KR" sz="2000" dirty="0"/>
              <a:t>[</a:t>
            </a:r>
            <a:r>
              <a:rPr lang="en-US" sz="2000" dirty="0"/>
              <a:t>dev-packages]</a:t>
            </a:r>
            <a:r>
              <a:rPr lang="ko-KR" altLang="en-US" sz="2000" b="0" dirty="0"/>
              <a:t>는 개발 전용 패키지의 경우</a:t>
            </a:r>
            <a:r>
              <a:rPr lang="en-US" altLang="ko-KR" sz="2000" b="0" dirty="0"/>
              <a:t>, </a:t>
            </a:r>
            <a:r>
              <a:rPr lang="en-US" altLang="ko-KR" sz="2000" dirty="0"/>
              <a:t>[</a:t>
            </a:r>
            <a:r>
              <a:rPr lang="en-US" sz="2000" dirty="0"/>
              <a:t>packages]</a:t>
            </a:r>
            <a:r>
              <a:rPr lang="ko-KR" altLang="en-US" sz="2000" b="0" dirty="0"/>
              <a:t>는 최소 필수 패키지의 경우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특정 버전의 </a:t>
            </a:r>
            <a:r>
              <a:rPr lang="en-US" sz="2000" b="0" dirty="0"/>
              <a:t>Python</a:t>
            </a:r>
            <a:r>
              <a:rPr lang="ko-KR" altLang="en-US" sz="2000" b="0" dirty="0"/>
              <a:t>과 같은 기타 요구 사항의 경우 </a:t>
            </a:r>
            <a:r>
              <a:rPr lang="en-US" altLang="ko-KR" sz="2000" dirty="0"/>
              <a:t>[</a:t>
            </a:r>
            <a:r>
              <a:rPr lang="en-US" sz="2000" dirty="0"/>
              <a:t>requires]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사용한다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5594D-F89D-544E-9BB5-AA3D5B728823}"/>
              </a:ext>
            </a:extLst>
          </p:cNvPr>
          <p:cNvSpPr txBox="1"/>
          <p:nvPr/>
        </p:nvSpPr>
        <p:spPr>
          <a:xfrm>
            <a:off x="8479971" y="70104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A5ADD-A4DD-1041-8AF5-14CB08512072}"/>
              </a:ext>
            </a:extLst>
          </p:cNvPr>
          <p:cNvSpPr/>
          <p:nvPr/>
        </p:nvSpPr>
        <p:spPr>
          <a:xfrm>
            <a:off x="731095" y="3550364"/>
            <a:ext cx="92890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[[source]]</a:t>
            </a:r>
          </a:p>
          <a:p>
            <a:r>
              <a:rPr lang="en-US" sz="1600" dirty="0" err="1"/>
              <a:t>url</a:t>
            </a:r>
            <a:r>
              <a:rPr lang="en-US" sz="1600" dirty="0"/>
              <a:t> = "https://</a:t>
            </a:r>
            <a:r>
              <a:rPr lang="en-US" sz="1600" dirty="0" err="1"/>
              <a:t>pypi.python.org</a:t>
            </a:r>
            <a:r>
              <a:rPr lang="en-US" sz="1600" dirty="0"/>
              <a:t>/simple"</a:t>
            </a:r>
          </a:p>
          <a:p>
            <a:r>
              <a:rPr lang="en-US" sz="1600" dirty="0" err="1"/>
              <a:t>verify_ssl</a:t>
            </a:r>
            <a:r>
              <a:rPr lang="en-US" sz="1600" dirty="0"/>
              <a:t> = true</a:t>
            </a:r>
          </a:p>
          <a:p>
            <a:r>
              <a:rPr lang="en-US" sz="1600" dirty="0"/>
              <a:t>name = "</a:t>
            </a:r>
            <a:r>
              <a:rPr lang="en-US" sz="1600" dirty="0" err="1"/>
              <a:t>pypi</a:t>
            </a:r>
            <a:r>
              <a:rPr lang="en-US" sz="1600" dirty="0"/>
              <a:t>"</a:t>
            </a:r>
          </a:p>
          <a:p>
            <a:r>
              <a:rPr lang="en-US" sz="1600" dirty="0"/>
              <a:t>[dev-packages]</a:t>
            </a:r>
          </a:p>
          <a:p>
            <a:r>
              <a:rPr lang="en-US" sz="1600" dirty="0" err="1"/>
              <a:t>pytest</a:t>
            </a:r>
            <a:r>
              <a:rPr lang="en-US" sz="1600" dirty="0"/>
              <a:t> = "*"</a:t>
            </a:r>
          </a:p>
          <a:p>
            <a:r>
              <a:rPr lang="en-US" sz="1600" dirty="0"/>
              <a:t>[packages]</a:t>
            </a:r>
          </a:p>
          <a:p>
            <a:r>
              <a:rPr lang="en-US" sz="1600" dirty="0"/>
              <a:t>flask = "==0.12.1"</a:t>
            </a:r>
          </a:p>
          <a:p>
            <a:r>
              <a:rPr lang="en-US" sz="1600" dirty="0" err="1"/>
              <a:t>numpy</a:t>
            </a:r>
            <a:r>
              <a:rPr lang="en-US" sz="1600" dirty="0"/>
              <a:t> = "*"</a:t>
            </a:r>
          </a:p>
          <a:p>
            <a:r>
              <a:rPr lang="en-US" sz="1600" dirty="0"/>
              <a:t>requests = {git = "https://</a:t>
            </a:r>
            <a:r>
              <a:rPr lang="en-US" sz="1600" dirty="0" err="1"/>
              <a:t>github.com</a:t>
            </a:r>
            <a:r>
              <a:rPr lang="en-US" sz="1600" dirty="0"/>
              <a:t>/requests/</a:t>
            </a:r>
            <a:r>
              <a:rPr lang="en-US" sz="1600" dirty="0" err="1"/>
              <a:t>requests.git</a:t>
            </a:r>
            <a:r>
              <a:rPr lang="en-US" sz="1600" dirty="0"/>
              <a:t>", editable = true}</a:t>
            </a:r>
          </a:p>
          <a:p>
            <a:r>
              <a:rPr lang="en-US" sz="1600" dirty="0"/>
              <a:t>[requires]</a:t>
            </a:r>
          </a:p>
          <a:p>
            <a:r>
              <a:rPr lang="en-US" sz="1600" dirty="0" err="1"/>
              <a:t>python_version</a:t>
            </a:r>
            <a:r>
              <a:rPr lang="en-US" sz="1600" dirty="0"/>
              <a:t> = "3.6"</a:t>
            </a:r>
          </a:p>
        </p:txBody>
      </p:sp>
    </p:spTree>
    <p:extLst>
      <p:ext uri="{BB962C8B-B14F-4D97-AF65-F5344CB8AC3E}">
        <p14:creationId xmlns:p14="http://schemas.microsoft.com/office/powerpoint/2010/main" val="461578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5C93-F9D4-2E41-AF64-C5398543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Pipfile.lock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F91F1D-97FC-A940-9827-62E804EE6C77}"/>
              </a:ext>
            </a:extLst>
          </p:cNvPr>
          <p:cNvSpPr txBox="1">
            <a:spLocks/>
          </p:cNvSpPr>
          <p:nvPr/>
        </p:nvSpPr>
        <p:spPr>
          <a:xfrm>
            <a:off x="305991" y="980728"/>
            <a:ext cx="1144927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환경을 재현하기 위한 정확한 요건을 지정하여 최종 배포 빌드를 만들 수 있도록 한다</a:t>
            </a:r>
            <a:r>
              <a:rPr lang="en-US" altLang="ko-KR" sz="2000" b="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5594D-F89D-544E-9BB5-AA3D5B728823}"/>
              </a:ext>
            </a:extLst>
          </p:cNvPr>
          <p:cNvSpPr txBox="1"/>
          <p:nvPr/>
        </p:nvSpPr>
        <p:spPr>
          <a:xfrm>
            <a:off x="8479971" y="70104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84014-FF6B-D042-91C1-53D6DD226A59}"/>
              </a:ext>
            </a:extLst>
          </p:cNvPr>
          <p:cNvSpPr/>
          <p:nvPr/>
        </p:nvSpPr>
        <p:spPr>
          <a:xfrm>
            <a:off x="2178200" y="1719511"/>
            <a:ext cx="6984775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{</a:t>
            </a:r>
          </a:p>
          <a:p>
            <a:r>
              <a:rPr lang="en-US" sz="900" dirty="0"/>
              <a:t>    "_meta": {</a:t>
            </a:r>
          </a:p>
          <a:p>
            <a:r>
              <a:rPr lang="en-US" sz="900" dirty="0"/>
              <a:t>        ...</a:t>
            </a:r>
          </a:p>
          <a:p>
            <a:r>
              <a:rPr lang="en-US" sz="900" dirty="0"/>
              <a:t>    },</a:t>
            </a:r>
          </a:p>
          <a:p>
            <a:r>
              <a:rPr lang="en-US" sz="900" dirty="0"/>
              <a:t>    "default": {</a:t>
            </a:r>
          </a:p>
          <a:p>
            <a:r>
              <a:rPr lang="en-US" sz="900" dirty="0"/>
              <a:t>        "flask": {</a:t>
            </a:r>
          </a:p>
          <a:p>
            <a:r>
              <a:rPr lang="en-US" sz="900" dirty="0"/>
              <a:t>            "hashes": [</a:t>
            </a:r>
          </a:p>
          <a:p>
            <a:r>
              <a:rPr lang="en-US" sz="900" dirty="0"/>
              <a:t>                "sha256:6c3130c8927109a08225993e4e503de4ac4f2678678ae211b33b519c622a7242",</a:t>
            </a:r>
          </a:p>
          <a:p>
            <a:r>
              <a:rPr lang="en-US" sz="900" dirty="0"/>
              <a:t>                "sha256:9dce4b6bfbb5b062181d3f7da8f727ff70c1156cbb4024351eafd426deb5fb88"</a:t>
            </a:r>
          </a:p>
          <a:p>
            <a:r>
              <a:rPr lang="en-US" sz="900" dirty="0"/>
              <a:t>            ],</a:t>
            </a:r>
          </a:p>
          <a:p>
            <a:r>
              <a:rPr lang="en-US" sz="900" dirty="0"/>
              <a:t>            "version": "==0.12.1"</a:t>
            </a:r>
          </a:p>
          <a:p>
            <a:r>
              <a:rPr lang="en-US" sz="900" dirty="0"/>
              <a:t>        },</a:t>
            </a:r>
          </a:p>
          <a:p>
            <a:r>
              <a:rPr lang="en-US" sz="900" dirty="0"/>
              <a:t>        "requests": {</a:t>
            </a:r>
          </a:p>
          <a:p>
            <a:r>
              <a:rPr lang="en-US" sz="900" dirty="0"/>
              <a:t>            "editable": true,</a:t>
            </a:r>
          </a:p>
          <a:p>
            <a:r>
              <a:rPr lang="en-US" sz="900" dirty="0"/>
              <a:t>            "git": "https://</a:t>
            </a:r>
            <a:r>
              <a:rPr lang="en-US" sz="900" dirty="0" err="1"/>
              <a:t>github.com</a:t>
            </a:r>
            <a:r>
              <a:rPr lang="en-US" sz="900" dirty="0"/>
              <a:t>/requests/</a:t>
            </a:r>
            <a:r>
              <a:rPr lang="en-US" sz="900" dirty="0" err="1"/>
              <a:t>requests.git</a:t>
            </a:r>
            <a:r>
              <a:rPr lang="en-US" sz="900" dirty="0"/>
              <a:t>",</a:t>
            </a:r>
          </a:p>
          <a:p>
            <a:r>
              <a:rPr lang="en-US" sz="900" dirty="0"/>
              <a:t>            "ref": "4ea09e49f7d518d365e7c6f7ff6ed9ca70d6ec2e"</a:t>
            </a:r>
          </a:p>
          <a:p>
            <a:r>
              <a:rPr lang="en-US" sz="900" dirty="0"/>
              <a:t>        },</a:t>
            </a:r>
          </a:p>
          <a:p>
            <a:r>
              <a:rPr lang="en-US" sz="900" dirty="0"/>
              <a:t>        "</a:t>
            </a:r>
            <a:r>
              <a:rPr lang="en-US" sz="900" dirty="0" err="1"/>
              <a:t>werkzeug</a:t>
            </a:r>
            <a:r>
              <a:rPr lang="en-US" sz="900" dirty="0"/>
              <a:t>": {</a:t>
            </a:r>
          </a:p>
          <a:p>
            <a:r>
              <a:rPr lang="en-US" sz="900" dirty="0"/>
              <a:t>            "hashes": [</a:t>
            </a:r>
          </a:p>
          <a:p>
            <a:r>
              <a:rPr lang="en-US" sz="900" dirty="0"/>
              <a:t>                "sha256:d5da73735293558eb1651ee2fddc4d0dedcfa06538b8813a2e20011583c9e49b",</a:t>
            </a:r>
          </a:p>
          <a:p>
            <a:r>
              <a:rPr lang="en-US" sz="900" dirty="0"/>
              <a:t>                "sha256:c3fd7a7d41976d9f44db327260e263132466836cef6f91512889ed60ad26557c"</a:t>
            </a:r>
          </a:p>
          <a:p>
            <a:r>
              <a:rPr lang="en-US" sz="900" dirty="0"/>
              <a:t>            ],</a:t>
            </a:r>
          </a:p>
          <a:p>
            <a:r>
              <a:rPr lang="en-US" sz="900" dirty="0"/>
              <a:t>            "version": "==0.14.1"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    ...</a:t>
            </a:r>
          </a:p>
          <a:p>
            <a:r>
              <a:rPr lang="en-US" sz="900" dirty="0"/>
              <a:t>    },</a:t>
            </a:r>
          </a:p>
          <a:p>
            <a:r>
              <a:rPr lang="en-US" sz="900" dirty="0"/>
              <a:t>    "develop": {</a:t>
            </a:r>
          </a:p>
          <a:p>
            <a:r>
              <a:rPr lang="en-US" sz="900" dirty="0"/>
              <a:t>        "</a:t>
            </a:r>
            <a:r>
              <a:rPr lang="en-US" sz="900" dirty="0" err="1"/>
              <a:t>pytest</a:t>
            </a:r>
            <a:r>
              <a:rPr lang="en-US" sz="900" dirty="0"/>
              <a:t>": {</a:t>
            </a:r>
          </a:p>
          <a:p>
            <a:r>
              <a:rPr lang="en-US" sz="900" dirty="0"/>
              <a:t>            "hashes": [</a:t>
            </a:r>
          </a:p>
          <a:p>
            <a:r>
              <a:rPr lang="en-US" sz="900" dirty="0"/>
              <a:t>                "sha256:8970e25181e15ab14ae895599a0a0e0ade7d1f1c4c8ca1072ce16f25526a184d",</a:t>
            </a:r>
          </a:p>
          <a:p>
            <a:r>
              <a:rPr lang="en-US" sz="900" dirty="0"/>
              <a:t>                "sha256:9ddcb879c8cc859d2540204b5399011f842e5e8823674bf429f70ada281b3cc6"</a:t>
            </a:r>
          </a:p>
          <a:p>
            <a:r>
              <a:rPr lang="en-US" sz="900" dirty="0"/>
              <a:t>            ],</a:t>
            </a:r>
          </a:p>
          <a:p>
            <a:r>
              <a:rPr lang="en-US" sz="900" dirty="0"/>
              <a:t>            "version": "==3.4.1"</a:t>
            </a:r>
          </a:p>
          <a:p>
            <a:r>
              <a:rPr lang="en-US" sz="900" dirty="0"/>
              <a:t>        },</a:t>
            </a:r>
          </a:p>
          <a:p>
            <a:r>
              <a:rPr lang="en-US" sz="900" dirty="0"/>
              <a:t>        ...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98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2240-6F4F-9249-B89D-14F3C6872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atinLnBrk="0"/>
            <a:r>
              <a:rPr lang="en-US" dirty="0" err="1"/>
              <a:t>PyInstaller</a:t>
            </a:r>
            <a:r>
              <a:rPr lang="en-US" dirty="0"/>
              <a:t> – Distributing Python 	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5284AF-4E33-3045-BDAA-9FA5EA7E4600}"/>
              </a:ext>
            </a:extLst>
          </p:cNvPr>
          <p:cNvSpPr/>
          <p:nvPr/>
        </p:nvSpPr>
        <p:spPr>
          <a:xfrm>
            <a:off x="8658919" y="6381328"/>
            <a:ext cx="309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sdldocs.gitlab.io</a:t>
            </a:r>
            <a:r>
              <a:rPr lang="en-US" sz="1200" dirty="0"/>
              <a:t>/</a:t>
            </a:r>
            <a:r>
              <a:rPr lang="en-US" sz="1200" dirty="0" err="1"/>
              <a:t>pyinstaller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17731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9243-3E66-4247-A45B-91957A2A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배포 문제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9C93D-E029-6345-B236-5AD919BB5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Python </a:t>
            </a:r>
            <a:r>
              <a:rPr lang="ko-KR" altLang="en-US" b="0" dirty="0"/>
              <a:t>어플리케이션 개발을 위하여 시스템을 설정할 때 일반적으로 다음과 같은 과정을 겪을 것이다</a:t>
            </a:r>
            <a:r>
              <a:rPr lang="en-US" altLang="ko-KR" b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특정 버전의 </a:t>
            </a:r>
            <a:r>
              <a:rPr lang="en-US" b="0" dirty="0"/>
              <a:t>Python </a:t>
            </a:r>
            <a:r>
              <a:rPr lang="ko-KR" altLang="en-US" b="0" dirty="0"/>
              <a:t>다운로드 및 설치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dirty="0"/>
              <a:t>pip </a:t>
            </a:r>
            <a:r>
              <a:rPr lang="ko-KR" altLang="en-US" b="0" dirty="0"/>
              <a:t>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가상 환경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코드 복사본 가져오기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0" dirty="0"/>
              <a:t>종속성 설치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36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PyInstaller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F851-E730-E346-AEFE-BDB5AE39F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/>
              <a:t>PyInstaller</a:t>
            </a:r>
            <a:r>
              <a:rPr lang="ko-KR" altLang="en-US" b="0" dirty="0"/>
              <a:t>는 모든 종속성을 찾아 함께 </a:t>
            </a:r>
            <a:r>
              <a:rPr lang="ko-KR" altLang="en-US" b="0" dirty="0" err="1"/>
              <a:t>번들링하여</a:t>
            </a:r>
            <a:r>
              <a:rPr lang="ko-KR" altLang="en-US" b="0" dirty="0"/>
              <a:t> 사용자로부터 이러한 세부 정보를 감춘다</a:t>
            </a:r>
            <a:r>
              <a:rPr lang="en-US" altLang="ko-KR" b="0" dirty="0"/>
              <a:t>. </a:t>
            </a:r>
            <a:r>
              <a:rPr lang="en-US" b="0" dirty="0"/>
              <a:t>Python Interpreter </a:t>
            </a:r>
            <a:r>
              <a:rPr lang="ko-KR" altLang="en-US" b="0" dirty="0"/>
              <a:t>자체가 당신의 어플리케이션에 번들로 제공되기 때문에 사용자들은 그들이 </a:t>
            </a:r>
            <a:r>
              <a:rPr lang="en-US" b="0" dirty="0"/>
              <a:t>Python </a:t>
            </a:r>
            <a:r>
              <a:rPr lang="ko-KR" altLang="en-US" b="0" dirty="0"/>
              <a:t>프로젝트를 실행하고 있는지도 모를 것이다</a:t>
            </a:r>
            <a:r>
              <a:rPr lang="en-US" altLang="ko-KR" b="0" dirty="0"/>
              <a:t>. </a:t>
            </a:r>
          </a:p>
          <a:p>
            <a:r>
              <a:rPr lang="ko-KR" altLang="en-US" dirty="0"/>
              <a:t>복잡한 설치 </a:t>
            </a:r>
            <a:r>
              <a:rPr lang="ko-KR" altLang="en-US" dirty="0" err="1"/>
              <a:t>지침이여</a:t>
            </a:r>
            <a:r>
              <a:rPr lang="ko-KR" altLang="en-US" dirty="0"/>
              <a:t> 안녕</a:t>
            </a:r>
            <a:r>
              <a:rPr lang="en-US" altLang="ko-KR" dirty="0"/>
              <a:t>!</a:t>
            </a:r>
          </a:p>
          <a:p>
            <a:r>
              <a:rPr lang="en-US" b="0" dirty="0" err="1"/>
              <a:t>PyInstaller</a:t>
            </a:r>
            <a:r>
              <a:rPr lang="ko-KR" altLang="en-US" b="0" dirty="0"/>
              <a:t>는 </a:t>
            </a:r>
            <a:r>
              <a:rPr lang="en-US" b="0" dirty="0"/>
              <a:t>Python </a:t>
            </a:r>
            <a:r>
              <a:rPr lang="ko-KR" altLang="en-US" b="0" dirty="0"/>
              <a:t>코드를 검사하고 종속성을 감지한 다음 운영 체제에 따라 적합한 형식으로 </a:t>
            </a:r>
            <a:r>
              <a:rPr lang="ko-KR" altLang="en-US" b="0" dirty="0" err="1"/>
              <a:t>패키징하여</a:t>
            </a:r>
            <a:r>
              <a:rPr lang="ko-KR" altLang="en-US" b="0" dirty="0"/>
              <a:t> 위와 같은 기능을 수행한다</a:t>
            </a:r>
            <a:r>
              <a:rPr lang="en-US" altLang="ko-KR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2744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ko-KR" altLang="en-US" dirty="0"/>
              <a:t>준비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F851-E730-E346-AEFE-BDB5AE39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3168352"/>
          </a:xfrm>
        </p:spPr>
        <p:txBody>
          <a:bodyPr/>
          <a:lstStyle/>
          <a:p>
            <a:r>
              <a:rPr lang="en-US" b="0" dirty="0" err="1"/>
              <a:t>PyInstaller</a:t>
            </a:r>
            <a:r>
              <a:rPr lang="ko-KR" altLang="en-US" b="0" dirty="0" err="1"/>
              <a:t>를</a:t>
            </a:r>
            <a:r>
              <a:rPr lang="ko-KR" altLang="en-US" b="0" dirty="0"/>
              <a:t> 사용하려면 어플리케이션이 최소 구조</a:t>
            </a:r>
            <a:r>
              <a:rPr lang="en-US" altLang="ko-KR" b="0" dirty="0"/>
              <a:t>, </a:t>
            </a:r>
            <a:r>
              <a:rPr lang="ko-KR" altLang="en-US" b="0" dirty="0"/>
              <a:t>즉 어플리케이션을 시작할 수 있는 </a:t>
            </a:r>
            <a:r>
              <a:rPr lang="en-US" b="0" dirty="0"/>
              <a:t>CLI </a:t>
            </a:r>
            <a:r>
              <a:rPr lang="ko-KR" altLang="en-US" b="0" dirty="0"/>
              <a:t>스크립트가 있어야 한다</a:t>
            </a:r>
            <a:r>
              <a:rPr lang="en-US" altLang="ko-KR" b="0" dirty="0"/>
              <a:t>. </a:t>
            </a:r>
            <a:r>
              <a:rPr lang="ko-KR" altLang="en-US" b="0" dirty="0"/>
              <a:t>이는 종종 단순히 패키지를 가져와 </a:t>
            </a:r>
            <a:r>
              <a:rPr lang="en-US" b="0" dirty="0"/>
              <a:t>main()</a:t>
            </a:r>
            <a:r>
              <a:rPr lang="ko-KR" altLang="en-US" b="0" dirty="0"/>
              <a:t>을 실행하는 </a:t>
            </a:r>
            <a:r>
              <a:rPr lang="en-US" b="0" dirty="0"/>
              <a:t>Python </a:t>
            </a:r>
            <a:r>
              <a:rPr lang="ko-KR" altLang="en-US" b="0" dirty="0"/>
              <a:t>패키지 외부에 작은 스크립트를 생성하는 것과 같은 의미이다</a:t>
            </a:r>
            <a:r>
              <a:rPr lang="en-US" altLang="ko-KR" b="0" dirty="0"/>
              <a:t>.</a:t>
            </a:r>
          </a:p>
          <a:p>
            <a:r>
              <a:rPr lang="en-US" dirty="0" err="1">
                <a:latin typeface="Courier" pitchFamily="2" charset="0"/>
              </a:rPr>
              <a:t>cli.py</a:t>
            </a:r>
            <a:r>
              <a:rPr lang="ko-KR" altLang="en-US" b="0" dirty="0"/>
              <a:t>이라는 파일을 다음 코드로 </a:t>
            </a:r>
            <a:r>
              <a:rPr lang="en-US" b="0" dirty="0">
                <a:latin typeface="Courier" pitchFamily="2" charset="0"/>
              </a:rPr>
              <a:t>reader</a:t>
            </a:r>
            <a:r>
              <a:rPr lang="en-US" b="0" dirty="0"/>
              <a:t> </a:t>
            </a:r>
            <a:r>
              <a:rPr lang="ko-KR" altLang="en-US" b="0" dirty="0"/>
              <a:t>패키지와 함께 생성할 수 있다</a:t>
            </a:r>
            <a:r>
              <a:rPr lang="en-US" altLang="ko-KR" b="0" dirty="0"/>
              <a:t>.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2CE4E-491B-8B45-9EC7-BF4553BDB209}"/>
              </a:ext>
            </a:extLst>
          </p:cNvPr>
          <p:cNvSpPr/>
          <p:nvPr/>
        </p:nvSpPr>
        <p:spPr>
          <a:xfrm>
            <a:off x="666031" y="4365104"/>
            <a:ext cx="60642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reader.__main</a:t>
            </a:r>
            <a:r>
              <a:rPr lang="en-US" dirty="0">
                <a:latin typeface="Courier" pitchFamily="2" charset="0"/>
              </a:rPr>
              <a:t>__ import main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if __name__ == '__main__':</a:t>
            </a:r>
          </a:p>
          <a:p>
            <a:r>
              <a:rPr lang="en-US" dirty="0">
                <a:latin typeface="Courier" pitchFamily="2" charset="0"/>
              </a:rPr>
              <a:t>    main()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EC316D-50C7-EC4B-AFED-C0672F8CEEDD}"/>
              </a:ext>
            </a:extLst>
          </p:cNvPr>
          <p:cNvSpPr txBox="1">
            <a:spLocks/>
          </p:cNvSpPr>
          <p:nvPr/>
        </p:nvSpPr>
        <p:spPr>
          <a:xfrm>
            <a:off x="305991" y="5580443"/>
            <a:ext cx="1144927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" pitchFamily="2" charset="0"/>
              </a:rPr>
              <a:t>cli.py</a:t>
            </a:r>
            <a:r>
              <a:rPr lang="en-US" b="0" dirty="0"/>
              <a:t> </a:t>
            </a:r>
            <a:r>
              <a:rPr lang="ko-KR" altLang="en-US" b="0" dirty="0"/>
              <a:t>스크립트는 </a:t>
            </a:r>
            <a:r>
              <a:rPr lang="en-US" dirty="0">
                <a:latin typeface="Courier" pitchFamily="2" charset="0"/>
              </a:rPr>
              <a:t>main()</a:t>
            </a:r>
            <a:r>
              <a:rPr lang="ko-KR" altLang="en-US" b="0" dirty="0" err="1"/>
              <a:t>를</a:t>
            </a:r>
            <a:r>
              <a:rPr lang="ko-KR" altLang="en-US" b="0" dirty="0"/>
              <a:t> 호출하여 </a:t>
            </a:r>
            <a:r>
              <a:rPr lang="en-US" b="0" dirty="0">
                <a:latin typeface="Courier" pitchFamily="2" charset="0"/>
              </a:rPr>
              <a:t>reader</a:t>
            </a:r>
            <a:r>
              <a:rPr lang="ko-KR" altLang="en-US" b="0" dirty="0" err="1"/>
              <a:t>를</a:t>
            </a:r>
            <a:r>
              <a:rPr lang="ko-KR" altLang="en-US" b="0" dirty="0"/>
              <a:t> 시작한다</a:t>
            </a:r>
            <a:r>
              <a:rPr lang="en-US" altLang="ko-KR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434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/>
              <a:t>Python Virtual Environments</a:t>
            </a:r>
            <a:endParaRPr kumimoji="1" lang="ko-Kore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3DF9D6-D889-A24C-8A20-84AF7D2283C9}"/>
              </a:ext>
            </a:extLst>
          </p:cNvPr>
          <p:cNvSpPr/>
          <p:nvPr/>
        </p:nvSpPr>
        <p:spPr>
          <a:xfrm>
            <a:off x="7722815" y="6453336"/>
            <a:ext cx="4330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sdldocs.gitlab.io</a:t>
            </a:r>
            <a:r>
              <a:rPr lang="en-US" sz="1200" dirty="0"/>
              <a:t>/python-virtual-environments/</a:t>
            </a:r>
          </a:p>
        </p:txBody>
      </p:sp>
    </p:spTree>
    <p:extLst>
      <p:ext uri="{BB962C8B-B14F-4D97-AF65-F5344CB8AC3E}">
        <p14:creationId xmlns:p14="http://schemas.microsoft.com/office/powerpoint/2010/main" val="11524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ko-KR" altLang="en-US" dirty="0"/>
              <a:t>준비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F851-E730-E346-AEFE-BDB5AE39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002998"/>
            <a:ext cx="11449272" cy="1800200"/>
          </a:xfrm>
        </p:spPr>
        <p:txBody>
          <a:bodyPr/>
          <a:lstStyle/>
          <a:p>
            <a:r>
              <a:rPr lang="ko-KR" altLang="en-US" b="0" dirty="0"/>
              <a:t>코드를 잘 알고 있으므로 프로젝트를 수행할 때 시작점 스크립트를 쉽게 만들 수 있다</a:t>
            </a:r>
            <a:r>
              <a:rPr lang="en-US" altLang="ko-KR" b="0" dirty="0"/>
              <a:t>. </a:t>
            </a:r>
            <a:r>
              <a:rPr lang="ko-KR" altLang="en-US" b="0" dirty="0"/>
              <a:t>그러나 다른 사람이 작성한 코드의 시작점을 찾는 것은 쉽지 않다</a:t>
            </a:r>
            <a:r>
              <a:rPr lang="en-US" altLang="ko-KR" b="0" dirty="0"/>
              <a:t>. </a:t>
            </a:r>
            <a:r>
              <a:rPr lang="ko-KR" altLang="en-US" b="0" dirty="0"/>
              <a:t>이 경우 </a:t>
            </a:r>
            <a:r>
              <a:rPr lang="ko-KR" altLang="en-US" b="0" dirty="0" err="1"/>
              <a:t>서드</a:t>
            </a:r>
            <a:r>
              <a:rPr lang="ko-KR" altLang="en-US" b="0" dirty="0"/>
              <a:t> 파티 프로젝트내의 </a:t>
            </a:r>
            <a:r>
              <a:rPr lang="en-US" dirty="0" err="1"/>
              <a:t>setup.py</a:t>
            </a:r>
            <a:r>
              <a:rPr lang="en-US" b="0" dirty="0"/>
              <a:t> </a:t>
            </a:r>
            <a:r>
              <a:rPr lang="ko-KR" altLang="en-US" b="0" dirty="0"/>
              <a:t>파일에서 시작할 수 있다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ADBF1-535D-C041-B05E-FA7ED9DDD5FD}"/>
              </a:ext>
            </a:extLst>
          </p:cNvPr>
          <p:cNvSpPr/>
          <p:nvPr/>
        </p:nvSpPr>
        <p:spPr>
          <a:xfrm>
            <a:off x="1026071" y="2708920"/>
            <a:ext cx="821749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setup(</a:t>
            </a:r>
          </a:p>
          <a:p>
            <a:r>
              <a:rPr lang="en-US" sz="1200" dirty="0">
                <a:latin typeface="Courier" pitchFamily="2" charset="0"/>
              </a:rPr>
              <a:t>    name="</a:t>
            </a:r>
            <a:r>
              <a:rPr lang="en-US" sz="1200" dirty="0" err="1">
                <a:latin typeface="Courier" pitchFamily="2" charset="0"/>
              </a:rPr>
              <a:t>realpython</a:t>
            </a:r>
            <a:r>
              <a:rPr lang="en-US" sz="1200" dirty="0">
                <a:latin typeface="Courier" pitchFamily="2" charset="0"/>
              </a:rPr>
              <a:t>-reader",</a:t>
            </a:r>
          </a:p>
          <a:p>
            <a:r>
              <a:rPr lang="en-US" sz="1200" dirty="0">
                <a:latin typeface="Courier" pitchFamily="2" charset="0"/>
              </a:rPr>
              <a:t>    version="1.0.0",</a:t>
            </a:r>
          </a:p>
          <a:p>
            <a:r>
              <a:rPr lang="en-US" sz="1200" dirty="0">
                <a:latin typeface="Courier" pitchFamily="2" charset="0"/>
              </a:rPr>
              <a:t>    description="Read the latest Real Python tutorials",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long_description</a:t>
            </a:r>
            <a:r>
              <a:rPr lang="en-US" sz="1200" dirty="0">
                <a:latin typeface="Courier" pitchFamily="2" charset="0"/>
              </a:rPr>
              <a:t>=README,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long_description_content_type</a:t>
            </a:r>
            <a:r>
              <a:rPr lang="en-US" sz="1200" dirty="0">
                <a:latin typeface="Courier" pitchFamily="2" charset="0"/>
              </a:rPr>
              <a:t>="text/markdown",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url</a:t>
            </a:r>
            <a:r>
              <a:rPr lang="en-US" sz="1200" dirty="0">
                <a:latin typeface="Courier" pitchFamily="2" charset="0"/>
              </a:rPr>
              <a:t>="https://</a:t>
            </a:r>
            <a:r>
              <a:rPr lang="en-US" sz="1200" dirty="0" err="1">
                <a:latin typeface="Courier" pitchFamily="2" charset="0"/>
              </a:rPr>
              <a:t>github.com</a:t>
            </a:r>
            <a:r>
              <a:rPr lang="en-US" sz="1200" dirty="0">
                <a:latin typeface="Courier" pitchFamily="2" charset="0"/>
              </a:rPr>
              <a:t>/</a:t>
            </a:r>
            <a:r>
              <a:rPr lang="en-US" sz="1200" dirty="0" err="1">
                <a:latin typeface="Courier" pitchFamily="2" charset="0"/>
              </a:rPr>
              <a:t>realpython</a:t>
            </a:r>
            <a:r>
              <a:rPr lang="en-US" sz="1200" dirty="0">
                <a:latin typeface="Courier" pitchFamily="2" charset="0"/>
              </a:rPr>
              <a:t>/reader",</a:t>
            </a:r>
          </a:p>
          <a:p>
            <a:r>
              <a:rPr lang="en-US" sz="1200" dirty="0">
                <a:latin typeface="Courier" pitchFamily="2" charset="0"/>
              </a:rPr>
              <a:t>    author="Real Python",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author_email</a:t>
            </a:r>
            <a:r>
              <a:rPr lang="en-US" sz="1200" dirty="0">
                <a:latin typeface="Courier" pitchFamily="2" charset="0"/>
              </a:rPr>
              <a:t>="</a:t>
            </a:r>
            <a:r>
              <a:rPr lang="en-US" sz="1200" dirty="0" err="1">
                <a:latin typeface="Courier" pitchFamily="2" charset="0"/>
              </a:rPr>
              <a:t>info@realpython.com</a:t>
            </a:r>
            <a:r>
              <a:rPr lang="en-US" sz="1200" dirty="0">
                <a:latin typeface="Courier" pitchFamily="2" charset="0"/>
              </a:rPr>
              <a:t>",</a:t>
            </a:r>
          </a:p>
          <a:p>
            <a:r>
              <a:rPr lang="en-US" sz="1200" dirty="0">
                <a:latin typeface="Courier" pitchFamily="2" charset="0"/>
              </a:rPr>
              <a:t>    license="MIT",</a:t>
            </a:r>
          </a:p>
          <a:p>
            <a:r>
              <a:rPr lang="en-US" sz="1200" dirty="0">
                <a:latin typeface="Courier" pitchFamily="2" charset="0"/>
              </a:rPr>
              <a:t>    classifiers=[</a:t>
            </a:r>
          </a:p>
          <a:p>
            <a:r>
              <a:rPr lang="en-US" sz="1200" dirty="0">
                <a:latin typeface="Courier" pitchFamily="2" charset="0"/>
              </a:rPr>
              <a:t>        "License :: OSI Approved :: MIT License",</a:t>
            </a:r>
          </a:p>
          <a:p>
            <a:r>
              <a:rPr lang="en-US" sz="1200" dirty="0">
                <a:latin typeface="Courier" pitchFamily="2" charset="0"/>
              </a:rPr>
              <a:t>        "Programming Language :: Python",</a:t>
            </a:r>
          </a:p>
          <a:p>
            <a:r>
              <a:rPr lang="en-US" sz="1200" dirty="0">
                <a:latin typeface="Courier" pitchFamily="2" charset="0"/>
              </a:rPr>
              <a:t>        "Programming Language :: Python :: 2",</a:t>
            </a:r>
          </a:p>
          <a:p>
            <a:r>
              <a:rPr lang="en-US" sz="1200" dirty="0">
                <a:latin typeface="Courier" pitchFamily="2" charset="0"/>
              </a:rPr>
              <a:t>        "Programming Language :: Python :: 3",</a:t>
            </a:r>
          </a:p>
          <a:p>
            <a:r>
              <a:rPr lang="en-US" sz="1200" dirty="0">
                <a:latin typeface="Courier" pitchFamily="2" charset="0"/>
              </a:rPr>
              <a:t>    ],</a:t>
            </a:r>
          </a:p>
          <a:p>
            <a:r>
              <a:rPr lang="en-US" sz="1200" dirty="0">
                <a:latin typeface="Courier" pitchFamily="2" charset="0"/>
              </a:rPr>
              <a:t>    packages=["reader"],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include_package_data</a:t>
            </a:r>
            <a:r>
              <a:rPr lang="en-US" sz="1200" dirty="0">
                <a:latin typeface="Courier" pitchFamily="2" charset="0"/>
              </a:rPr>
              <a:t>=True,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install_requires</a:t>
            </a:r>
            <a:r>
              <a:rPr lang="en-US" sz="1200" dirty="0">
                <a:latin typeface="Courier" pitchFamily="2" charset="0"/>
              </a:rPr>
              <a:t>=[</a:t>
            </a:r>
          </a:p>
          <a:p>
            <a:r>
              <a:rPr lang="en-US" sz="1200" dirty="0">
                <a:latin typeface="Courier" pitchFamily="2" charset="0"/>
              </a:rPr>
              <a:t>        "</a:t>
            </a:r>
            <a:r>
              <a:rPr lang="en-US" sz="1200" dirty="0" err="1">
                <a:latin typeface="Courier" pitchFamily="2" charset="0"/>
              </a:rPr>
              <a:t>feedparser</a:t>
            </a:r>
            <a:r>
              <a:rPr lang="en-US" sz="1200" dirty="0">
                <a:latin typeface="Courier" pitchFamily="2" charset="0"/>
              </a:rPr>
              <a:t>", "html2text", "</a:t>
            </a:r>
            <a:r>
              <a:rPr lang="en-US" sz="1200" dirty="0" err="1">
                <a:latin typeface="Courier" pitchFamily="2" charset="0"/>
              </a:rPr>
              <a:t>importlib_resources</a:t>
            </a:r>
            <a:r>
              <a:rPr lang="en-US" sz="1200" dirty="0">
                <a:latin typeface="Courier" pitchFamily="2" charset="0"/>
              </a:rPr>
              <a:t>", "typing"</a:t>
            </a:r>
          </a:p>
          <a:p>
            <a:r>
              <a:rPr lang="en-US" sz="1200" dirty="0">
                <a:latin typeface="Courier" pitchFamily="2" charset="0"/>
              </a:rPr>
              <a:t>    ],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entry_points</a:t>
            </a:r>
            <a:r>
              <a:rPr lang="en-US" sz="1200" dirty="0">
                <a:latin typeface="Courier" pitchFamily="2" charset="0"/>
              </a:rPr>
              <a:t>={"</a:t>
            </a:r>
            <a:r>
              <a:rPr lang="en-US" sz="1200" dirty="0" err="1">
                <a:latin typeface="Courier" pitchFamily="2" charset="0"/>
              </a:rPr>
              <a:t>console_scripts</a:t>
            </a:r>
            <a:r>
              <a:rPr lang="en-US" sz="1200" dirty="0">
                <a:latin typeface="Courier" pitchFamily="2" charset="0"/>
              </a:rPr>
              <a:t>": ["</a:t>
            </a:r>
            <a:r>
              <a:rPr lang="en-US" sz="1200" dirty="0" err="1">
                <a:latin typeface="Courier" pitchFamily="2" charset="0"/>
              </a:rPr>
              <a:t>realpython</a:t>
            </a:r>
            <a:r>
              <a:rPr lang="en-US" sz="1200" dirty="0">
                <a:latin typeface="Courier" pitchFamily="2" charset="0"/>
              </a:rPr>
              <a:t>=</a:t>
            </a:r>
            <a:r>
              <a:rPr lang="en-US" sz="1200" dirty="0" err="1">
                <a:latin typeface="Courier" pitchFamily="2" charset="0"/>
              </a:rPr>
              <a:t>reader.__main__:main</a:t>
            </a:r>
            <a:r>
              <a:rPr lang="en-US" sz="1200" dirty="0">
                <a:latin typeface="Courier" pitchFamily="2" charset="0"/>
              </a:rPr>
              <a:t>"]},</a:t>
            </a:r>
          </a:p>
          <a:p>
            <a:r>
              <a:rPr lang="en-US" sz="12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607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ko-KR" altLang="en-US" dirty="0"/>
              <a:t>준비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F851-E730-E346-AEFE-BDB5AE39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002998"/>
            <a:ext cx="11449272" cy="697810"/>
          </a:xfrm>
        </p:spPr>
        <p:txBody>
          <a:bodyPr/>
          <a:lstStyle/>
          <a:p>
            <a:r>
              <a:rPr lang="en-US" b="0" dirty="0"/>
              <a:t>reader</a:t>
            </a:r>
            <a:r>
              <a:rPr lang="ko-KR" altLang="en-US" b="0" dirty="0"/>
              <a:t>라는 폴더를 체크 아웃했다고 가정하면 다음과 같은 구조를 갖는다</a:t>
            </a:r>
            <a:r>
              <a:rPr lang="en-US" altLang="ko-KR" b="0" dirty="0"/>
              <a:t>.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5101A-E777-3442-B2CF-DF9AF287D9AD}"/>
              </a:ext>
            </a:extLst>
          </p:cNvPr>
          <p:cNvSpPr/>
          <p:nvPr/>
        </p:nvSpPr>
        <p:spPr>
          <a:xfrm>
            <a:off x="2343486" y="1844824"/>
            <a:ext cx="606425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reader/</a:t>
            </a:r>
          </a:p>
          <a:p>
            <a:r>
              <a:rPr lang="en-US" dirty="0">
                <a:latin typeface="Courier" pitchFamily="2" charset="0"/>
              </a:rPr>
              <a:t>|</a:t>
            </a:r>
          </a:p>
          <a:p>
            <a:r>
              <a:rPr lang="en-US" dirty="0">
                <a:latin typeface="Courier" pitchFamily="2" charset="0"/>
              </a:rPr>
              <a:t>├── reader/</a:t>
            </a:r>
          </a:p>
          <a:p>
            <a:r>
              <a:rPr lang="en-US" dirty="0">
                <a:latin typeface="Courier" pitchFamily="2" charset="0"/>
              </a:rPr>
              <a:t>|   ├── __</a:t>
            </a:r>
            <a:r>
              <a:rPr lang="en-US" dirty="0" err="1">
                <a:latin typeface="Courier" pitchFamily="2" charset="0"/>
              </a:rPr>
              <a:t>init</a:t>
            </a:r>
            <a:r>
              <a:rPr lang="en-US" dirty="0">
                <a:latin typeface="Courier" pitchFamily="2" charset="0"/>
              </a:rPr>
              <a:t>__.</a:t>
            </a:r>
            <a:r>
              <a:rPr lang="en-US" dirty="0" err="1">
                <a:latin typeface="Courier" pitchFamily="2" charset="0"/>
              </a:rPr>
              <a:t>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   ├── __main__.</a:t>
            </a:r>
            <a:r>
              <a:rPr lang="en-US" dirty="0" err="1">
                <a:latin typeface="Courier" pitchFamily="2" charset="0"/>
              </a:rPr>
              <a:t>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   ├── </a:t>
            </a:r>
            <a:r>
              <a:rPr lang="en-US" dirty="0" err="1">
                <a:latin typeface="Courier" pitchFamily="2" charset="0"/>
              </a:rPr>
              <a:t>config.cfg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   ├── </a:t>
            </a:r>
            <a:r>
              <a:rPr lang="en-US" dirty="0" err="1">
                <a:latin typeface="Courier" pitchFamily="2" charset="0"/>
              </a:rPr>
              <a:t>feed.py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   └── </a:t>
            </a:r>
            <a:r>
              <a:rPr lang="en-US" dirty="0" err="1">
                <a:latin typeface="Courier" pitchFamily="2" charset="0"/>
              </a:rPr>
              <a:t>viewer.py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</a:t>
            </a: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cli.py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├── LICENSE</a:t>
            </a: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MANIFEST.in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README.md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setup.py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└── tests</a:t>
            </a:r>
          </a:p>
        </p:txBody>
      </p:sp>
    </p:spTree>
    <p:extLst>
      <p:ext uri="{BB962C8B-B14F-4D97-AF65-F5344CB8AC3E}">
        <p14:creationId xmlns:p14="http://schemas.microsoft.com/office/powerpoint/2010/main" val="46116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F851-E730-E346-AEFE-BDB5AE39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002998"/>
            <a:ext cx="11449272" cy="581680"/>
          </a:xfrm>
        </p:spPr>
        <p:txBody>
          <a:bodyPr>
            <a:normAutofit/>
          </a:bodyPr>
          <a:lstStyle/>
          <a:p>
            <a:r>
              <a:rPr lang="ko-KR" altLang="en-US" sz="2000" b="0" dirty="0"/>
              <a:t>첫 번째 단계는 </a:t>
            </a:r>
            <a:r>
              <a:rPr lang="en-US" sz="2000" b="0" dirty="0" err="1"/>
              <a:t>PyInstaller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설치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5101A-E777-3442-B2CF-DF9AF287D9AD}"/>
              </a:ext>
            </a:extLst>
          </p:cNvPr>
          <p:cNvSpPr/>
          <p:nvPr/>
        </p:nvSpPr>
        <p:spPr>
          <a:xfrm>
            <a:off x="666031" y="1674101"/>
            <a:ext cx="60642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$ pip install </a:t>
            </a:r>
            <a:r>
              <a:rPr lang="en-US" dirty="0" err="1">
                <a:latin typeface="Courier" pitchFamily="2" charset="0"/>
              </a:rPr>
              <a:t>pyinstaller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89266-3867-2C40-8720-AC6C175FBB88}"/>
              </a:ext>
            </a:extLst>
          </p:cNvPr>
          <p:cNvSpPr txBox="1">
            <a:spLocks/>
          </p:cNvSpPr>
          <p:nvPr/>
        </p:nvSpPr>
        <p:spPr>
          <a:xfrm>
            <a:off x="305991" y="2132856"/>
            <a:ext cx="11449272" cy="2448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모든 기본값으로 실행 파일을 만들려면 </a:t>
            </a:r>
            <a:r>
              <a:rPr lang="en-US" b="0" dirty="0" err="1"/>
              <a:t>PyInstaller</a:t>
            </a:r>
            <a:r>
              <a:rPr lang="ko-KR" altLang="en-US" b="0" dirty="0"/>
              <a:t>에 기본 시작점 스크립트의 이름을 지정한다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시작점이 있는 폴더로 </a:t>
            </a:r>
            <a:r>
              <a:rPr lang="en-US" b="0" dirty="0"/>
              <a:t>cd</a:t>
            </a:r>
            <a:r>
              <a:rPr lang="ko-KR" altLang="en-US" b="0" dirty="0" err="1"/>
              <a:t>를</a:t>
            </a:r>
            <a:r>
              <a:rPr lang="ko-KR" altLang="en-US" b="0" dirty="0"/>
              <a:t> 하고 </a:t>
            </a:r>
            <a:r>
              <a:rPr lang="en-US" b="0" dirty="0" err="1"/>
              <a:t>PyInstaller</a:t>
            </a:r>
            <a:r>
              <a:rPr lang="ko-KR" altLang="en-US" b="0" dirty="0" err="1"/>
              <a:t>를</a:t>
            </a:r>
            <a:r>
              <a:rPr lang="ko-KR" altLang="en-US" b="0" dirty="0"/>
              <a:t> 설치할 때 </a:t>
            </a:r>
            <a:r>
              <a:rPr lang="en-US" b="0" dirty="0"/>
              <a:t>PATH</a:t>
            </a:r>
            <a:r>
              <a:rPr lang="ko-KR" altLang="en-US" b="0" dirty="0"/>
              <a:t>에 추가된 </a:t>
            </a:r>
            <a:r>
              <a:rPr lang="en-US" b="0" dirty="0" err="1"/>
              <a:t>pyinstaller</a:t>
            </a:r>
            <a:r>
              <a:rPr lang="en-US" b="0" dirty="0"/>
              <a:t> </a:t>
            </a:r>
            <a:r>
              <a:rPr lang="ko-KR" altLang="en-US" b="0" dirty="0"/>
              <a:t>명령에 폴더를 인수로 전달한다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예를 들어 </a:t>
            </a:r>
            <a:r>
              <a:rPr lang="en-US" b="0" dirty="0"/>
              <a:t>feed reader </a:t>
            </a:r>
            <a:r>
              <a:rPr lang="ko-KR" altLang="en-US" b="0" dirty="0"/>
              <a:t>프로젝트를 수행하는 경우 </a:t>
            </a:r>
            <a:r>
              <a:rPr lang="en-US" b="0" dirty="0"/>
              <a:t>reader</a:t>
            </a:r>
            <a:r>
              <a:rPr lang="ko-KR" altLang="en-US" b="0" dirty="0"/>
              <a:t>의 상위 디렉터리로 </a:t>
            </a:r>
            <a:r>
              <a:rPr lang="en-US" b="0" dirty="0"/>
              <a:t>cd</a:t>
            </a:r>
            <a:r>
              <a:rPr lang="ko-KR" altLang="en-US" b="0" dirty="0"/>
              <a:t>한 후 다음을 입력한다</a:t>
            </a:r>
            <a:r>
              <a:rPr lang="en-US" altLang="ko-KR" b="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D2BD9-B10F-8643-AB52-7089CA9B82EC}"/>
              </a:ext>
            </a:extLst>
          </p:cNvPr>
          <p:cNvSpPr/>
          <p:nvPr/>
        </p:nvSpPr>
        <p:spPr>
          <a:xfrm>
            <a:off x="666031" y="4485885"/>
            <a:ext cx="60642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pyinstaller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cli.py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4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F851-E730-E346-AEFE-BDB5AE39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002998"/>
            <a:ext cx="11449272" cy="697810"/>
          </a:xfrm>
        </p:spPr>
        <p:txBody>
          <a:bodyPr/>
          <a:lstStyle/>
          <a:p>
            <a:r>
              <a:rPr lang="en-US" b="0" dirty="0"/>
              <a:t>reader</a:t>
            </a:r>
            <a:r>
              <a:rPr lang="ko-KR" altLang="en-US" b="0" dirty="0"/>
              <a:t>라는 폴더를 체크 아웃했다고 가정하면 다음과 같은 구조를 갖는다</a:t>
            </a:r>
            <a:r>
              <a:rPr lang="en-US" altLang="ko-KR" b="0" dirty="0"/>
              <a:t>.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5101A-E777-3442-B2CF-DF9AF287D9AD}"/>
              </a:ext>
            </a:extLst>
          </p:cNvPr>
          <p:cNvSpPr/>
          <p:nvPr/>
        </p:nvSpPr>
        <p:spPr>
          <a:xfrm>
            <a:off x="2343486" y="1844824"/>
            <a:ext cx="606425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reader/</a:t>
            </a:r>
          </a:p>
          <a:p>
            <a:r>
              <a:rPr lang="en-US" dirty="0">
                <a:latin typeface="Courier" pitchFamily="2" charset="0"/>
              </a:rPr>
              <a:t>|</a:t>
            </a:r>
          </a:p>
          <a:p>
            <a:r>
              <a:rPr lang="en-US" dirty="0">
                <a:latin typeface="Courier" pitchFamily="2" charset="0"/>
              </a:rPr>
              <a:t>├── reader/</a:t>
            </a:r>
          </a:p>
          <a:p>
            <a:r>
              <a:rPr lang="en-US" dirty="0">
                <a:latin typeface="Courier" pitchFamily="2" charset="0"/>
              </a:rPr>
              <a:t>|   ├── __</a:t>
            </a:r>
            <a:r>
              <a:rPr lang="en-US" dirty="0" err="1">
                <a:latin typeface="Courier" pitchFamily="2" charset="0"/>
              </a:rPr>
              <a:t>init</a:t>
            </a:r>
            <a:r>
              <a:rPr lang="en-US" dirty="0">
                <a:latin typeface="Courier" pitchFamily="2" charset="0"/>
              </a:rPr>
              <a:t>__.</a:t>
            </a:r>
            <a:r>
              <a:rPr lang="en-US" dirty="0" err="1">
                <a:latin typeface="Courier" pitchFamily="2" charset="0"/>
              </a:rPr>
              <a:t>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   ├── __main__.</a:t>
            </a:r>
            <a:r>
              <a:rPr lang="en-US" dirty="0" err="1">
                <a:latin typeface="Courier" pitchFamily="2" charset="0"/>
              </a:rPr>
              <a:t>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   ├── </a:t>
            </a:r>
            <a:r>
              <a:rPr lang="en-US" dirty="0" err="1">
                <a:latin typeface="Courier" pitchFamily="2" charset="0"/>
              </a:rPr>
              <a:t>config.cfg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   ├── </a:t>
            </a:r>
            <a:r>
              <a:rPr lang="en-US" dirty="0" err="1">
                <a:latin typeface="Courier" pitchFamily="2" charset="0"/>
              </a:rPr>
              <a:t>feed.py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   └── </a:t>
            </a:r>
            <a:r>
              <a:rPr lang="en-US" dirty="0" err="1">
                <a:latin typeface="Courier" pitchFamily="2" charset="0"/>
              </a:rPr>
              <a:t>viewer.py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|</a:t>
            </a: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cli.py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├── LICENSE</a:t>
            </a: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MANIFEST.in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README.md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setup.py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└── tests</a:t>
            </a:r>
          </a:p>
        </p:txBody>
      </p:sp>
    </p:spTree>
    <p:extLst>
      <p:ext uri="{BB962C8B-B14F-4D97-AF65-F5344CB8AC3E}">
        <p14:creationId xmlns:p14="http://schemas.microsoft.com/office/powerpoint/2010/main" val="1523654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into the Artifacts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89266-3867-2C40-8720-AC6C175FBB88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Spec </a:t>
            </a:r>
            <a:r>
              <a:rPr lang="ko-KR" altLang="en-US" dirty="0"/>
              <a:t>파일</a:t>
            </a:r>
            <a:endParaRPr lang="en-US" altLang="ko-KR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219D7-2F35-8E42-8ACA-C49609606D6D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기본적으로 </a:t>
            </a:r>
            <a:r>
              <a:rPr lang="en-US" sz="2000" b="0" dirty="0"/>
              <a:t>spec </a:t>
            </a:r>
            <a:r>
              <a:rPr lang="ko-KR" altLang="en-US" sz="2000" b="0" dirty="0"/>
              <a:t>파일의 이름은 </a:t>
            </a:r>
            <a:r>
              <a:rPr lang="en-US" sz="2000" b="0" dirty="0"/>
              <a:t>CLI </a:t>
            </a:r>
            <a:r>
              <a:rPr lang="ko-KR" altLang="en-US" sz="2000" b="0" dirty="0"/>
              <a:t>스크립트의 이름으로 </a:t>
            </a:r>
            <a:r>
              <a:rPr lang="ko-KR" altLang="en-US" sz="2000" b="0" dirty="0" err="1"/>
              <a:t>부터</a:t>
            </a:r>
            <a:r>
              <a:rPr lang="ko-KR" altLang="en-US" sz="2000" b="0" dirty="0"/>
              <a:t> 지정된다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이전 예제를 그대로 사용하면 </a:t>
            </a:r>
            <a:r>
              <a:rPr lang="en-US" sz="2000" dirty="0" err="1"/>
              <a:t>cli.spec</a:t>
            </a:r>
            <a:r>
              <a:rPr lang="ko-KR" altLang="en-US" sz="2000" b="0" dirty="0"/>
              <a:t>이라는 파일로 표시된다</a:t>
            </a:r>
            <a:r>
              <a:rPr lang="en-US" altLang="ko-KR" sz="2000" b="0" dirty="0"/>
              <a:t>. </a:t>
            </a:r>
            <a:r>
              <a:rPr lang="en-US" sz="2000" dirty="0" err="1"/>
              <a:t>cli.py</a:t>
            </a:r>
            <a:r>
              <a:rPr lang="en-US" sz="2000" b="0" dirty="0"/>
              <a:t> </a:t>
            </a:r>
            <a:r>
              <a:rPr lang="ko-KR" altLang="en-US" sz="2000" b="0" dirty="0"/>
              <a:t>파일에서 </a:t>
            </a:r>
            <a:r>
              <a:rPr lang="en-US" sz="2000" b="0" dirty="0" err="1"/>
              <a:t>PyInstaller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실행한 후 </a:t>
            </a:r>
            <a:r>
              <a:rPr lang="en-US" sz="2000" b="0" dirty="0"/>
              <a:t>spec </a:t>
            </a:r>
            <a:r>
              <a:rPr lang="ko-KR" altLang="en-US" sz="2000" b="0" dirty="0"/>
              <a:t>파일의 디폴트는 다음과 같다</a:t>
            </a:r>
            <a:r>
              <a:rPr lang="en-US" altLang="ko-KR" sz="2000" b="0" dirty="0"/>
              <a:t>.</a:t>
            </a:r>
            <a:endParaRPr lang="en-US" altLang="ko-K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9386DF-5D55-C749-89BE-F01CCC2D3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95" y="3132093"/>
            <a:ext cx="3672408" cy="370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30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into the Artifacts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3C8B11-0BB0-7147-9A13-2B6E88AC5B8C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Build</a:t>
            </a:r>
            <a:r>
              <a:rPr lang="en-US" altLang="ko-KR" dirty="0"/>
              <a:t>/</a:t>
            </a:r>
            <a:r>
              <a:rPr lang="en-US" dirty="0"/>
              <a:t> </a:t>
            </a:r>
            <a:r>
              <a:rPr lang="ko-KR" altLang="en-US" dirty="0"/>
              <a:t>폴더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4E051F-8A84-4D46-BA8F-E48A7B48E697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실행 파일을 빌드하기 위한 대부분의 메타데이터와 내부 </a:t>
            </a:r>
            <a:r>
              <a:rPr lang="ko-KR" altLang="en-US" sz="2000" b="0" dirty="0" err="1"/>
              <a:t>기록를</a:t>
            </a:r>
            <a:r>
              <a:rPr lang="ko-KR" altLang="en-US" sz="2000" b="0" dirty="0"/>
              <a:t> 저장하는 폴더이다</a:t>
            </a:r>
            <a:r>
              <a:rPr lang="en-US" altLang="ko-KR" sz="2000" b="0" dirty="0"/>
              <a:t>. </a:t>
            </a:r>
            <a:endParaRPr lang="en-US" altLang="ko-K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CAC01F-532A-0044-A411-21F104744619}"/>
              </a:ext>
            </a:extLst>
          </p:cNvPr>
          <p:cNvSpPr/>
          <p:nvPr/>
        </p:nvSpPr>
        <p:spPr>
          <a:xfrm>
            <a:off x="1458119" y="2392466"/>
            <a:ext cx="606425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build/</a:t>
            </a:r>
          </a:p>
          <a:p>
            <a:r>
              <a:rPr lang="en-US" dirty="0">
                <a:latin typeface="Courier" pitchFamily="2" charset="0"/>
              </a:rPr>
              <a:t>|</a:t>
            </a:r>
          </a:p>
          <a:p>
            <a:r>
              <a:rPr lang="en-US" dirty="0">
                <a:latin typeface="Courier" pitchFamily="2" charset="0"/>
              </a:rPr>
              <a:t>└── cli/</a:t>
            </a:r>
          </a:p>
          <a:p>
            <a:r>
              <a:rPr lang="en-US" dirty="0">
                <a:latin typeface="Courier" pitchFamily="2" charset="0"/>
              </a:rPr>
              <a:t>    ├── Analysis-00.toc</a:t>
            </a:r>
          </a:p>
          <a:p>
            <a:r>
              <a:rPr lang="en-US" dirty="0">
                <a:latin typeface="Courier" pitchFamily="2" charset="0"/>
              </a:rPr>
              <a:t>    ├── </a:t>
            </a:r>
            <a:r>
              <a:rPr lang="en-US" dirty="0" err="1">
                <a:latin typeface="Courier" pitchFamily="2" charset="0"/>
              </a:rPr>
              <a:t>base_library.zip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 ├── COLLECT-00.toc</a:t>
            </a:r>
          </a:p>
          <a:p>
            <a:r>
              <a:rPr lang="en-US" dirty="0">
                <a:latin typeface="Courier" pitchFamily="2" charset="0"/>
              </a:rPr>
              <a:t>    ├── EXE-00.toc</a:t>
            </a:r>
          </a:p>
          <a:p>
            <a:r>
              <a:rPr lang="en-US" dirty="0">
                <a:latin typeface="Courier" pitchFamily="2" charset="0"/>
              </a:rPr>
              <a:t>    ├── PKG-00.pkg</a:t>
            </a:r>
          </a:p>
          <a:p>
            <a:r>
              <a:rPr lang="en-US" dirty="0">
                <a:latin typeface="Courier" pitchFamily="2" charset="0"/>
              </a:rPr>
              <a:t>    ├── PKG-00.toc</a:t>
            </a:r>
          </a:p>
          <a:p>
            <a:r>
              <a:rPr lang="en-US" dirty="0">
                <a:latin typeface="Courier" pitchFamily="2" charset="0"/>
              </a:rPr>
              <a:t>    ├── PYZ-00.pyz</a:t>
            </a:r>
          </a:p>
          <a:p>
            <a:r>
              <a:rPr lang="en-US" dirty="0">
                <a:latin typeface="Courier" pitchFamily="2" charset="0"/>
              </a:rPr>
              <a:t>    ├── PYZ-00.toc</a:t>
            </a:r>
          </a:p>
          <a:p>
            <a:r>
              <a:rPr lang="en-US" dirty="0">
                <a:latin typeface="Courier" pitchFamily="2" charset="0"/>
              </a:rPr>
              <a:t>    ├── warn-</a:t>
            </a:r>
            <a:r>
              <a:rPr lang="en-US" dirty="0" err="1">
                <a:latin typeface="Courier" pitchFamily="2" charset="0"/>
              </a:rPr>
              <a:t>cli.txt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 └── </a:t>
            </a:r>
            <a:r>
              <a:rPr lang="en-US" dirty="0" err="1">
                <a:latin typeface="Courier" pitchFamily="2" charset="0"/>
              </a:rPr>
              <a:t>xref-cli.html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764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into the Artifacts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3C8B11-0BB0-7147-9A13-2B6E88AC5B8C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dirty="0"/>
              <a:t> </a:t>
            </a:r>
            <a:r>
              <a:rPr lang="ko-KR" altLang="en-US" dirty="0"/>
              <a:t>폴더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4E051F-8A84-4D46-BA8F-E48A7B48E697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빌드 후 다음과 유사하게 </a:t>
            </a:r>
            <a:r>
              <a:rPr lang="en-US" sz="2000" dirty="0" err="1"/>
              <a:t>dist</a:t>
            </a:r>
            <a:r>
              <a:rPr lang="en-US" sz="2000" dirty="0"/>
              <a:t>/</a:t>
            </a:r>
            <a:r>
              <a:rPr lang="ko-KR" altLang="en-US" sz="2000" b="0" dirty="0"/>
              <a:t>폴더가 나타난다</a:t>
            </a:r>
            <a:r>
              <a:rPr lang="en-US" altLang="ko-KR" sz="2000" b="0" dirty="0"/>
              <a:t>.  </a:t>
            </a:r>
            <a:endParaRPr lang="en-US" altLang="ko-KR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9FF494-310A-6542-815F-DB443FA88D41}"/>
              </a:ext>
            </a:extLst>
          </p:cNvPr>
          <p:cNvSpPr/>
          <p:nvPr/>
        </p:nvSpPr>
        <p:spPr>
          <a:xfrm>
            <a:off x="666031" y="2418564"/>
            <a:ext cx="60642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dist</a:t>
            </a:r>
            <a:r>
              <a:rPr lang="en-US" dirty="0">
                <a:latin typeface="Courier" pitchFamily="2" charset="0"/>
              </a:rPr>
              <a:t>/</a:t>
            </a:r>
          </a:p>
          <a:p>
            <a:r>
              <a:rPr lang="en-US" dirty="0">
                <a:latin typeface="Courier" pitchFamily="2" charset="0"/>
              </a:rPr>
              <a:t>|</a:t>
            </a:r>
          </a:p>
          <a:p>
            <a:r>
              <a:rPr lang="en-US" dirty="0">
                <a:latin typeface="Courier" pitchFamily="2" charset="0"/>
              </a:rPr>
              <a:t>└── cli/</a:t>
            </a:r>
          </a:p>
          <a:p>
            <a:r>
              <a:rPr lang="en-US" dirty="0">
                <a:latin typeface="Courier" pitchFamily="2" charset="0"/>
              </a:rPr>
              <a:t>    └── cli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009660-5921-964F-ABD7-DBBB38AFF28B}"/>
              </a:ext>
            </a:extLst>
          </p:cNvPr>
          <p:cNvSpPr txBox="1">
            <a:spLocks/>
          </p:cNvSpPr>
          <p:nvPr/>
        </p:nvSpPr>
        <p:spPr>
          <a:xfrm>
            <a:off x="305991" y="3688577"/>
            <a:ext cx="11449272" cy="154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dist</a:t>
            </a:r>
            <a:r>
              <a:rPr lang="en-US" sz="1800" dirty="0"/>
              <a:t>/</a:t>
            </a:r>
            <a:r>
              <a:rPr lang="ko-KR" altLang="en-US" sz="2000" b="0" dirty="0"/>
              <a:t>폴더에는 사용자에게 전달할 최종 </a:t>
            </a:r>
            <a:r>
              <a:rPr lang="ko-KR" altLang="en-US" sz="2000" b="0" dirty="0" err="1"/>
              <a:t>아티팩트를</a:t>
            </a:r>
            <a:r>
              <a:rPr lang="ko-KR" altLang="en-US" sz="2000" b="0" dirty="0"/>
              <a:t> 갖고 있다</a:t>
            </a:r>
            <a:r>
              <a:rPr lang="en-US" altLang="ko-KR" sz="2000" b="0" dirty="0"/>
              <a:t>. </a:t>
            </a:r>
            <a:r>
              <a:rPr lang="en-US" sz="1800" dirty="0" err="1"/>
              <a:t>dist</a:t>
            </a:r>
            <a:r>
              <a:rPr lang="en-US" sz="1800" dirty="0"/>
              <a:t>/ </a:t>
            </a:r>
            <a:r>
              <a:rPr lang="ko-KR" altLang="en-US" sz="2000" b="0" dirty="0"/>
              <a:t>폴더 내부에는 시작점의 이름을 딴 폴더가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 예에서는 어플리케이션을 위한 모든 종속성과 실행 파일은 </a:t>
            </a:r>
            <a:r>
              <a:rPr lang="en-US" sz="1800" dirty="0" err="1"/>
              <a:t>dist</a:t>
            </a:r>
            <a:r>
              <a:rPr lang="en-US" sz="1800" dirty="0"/>
              <a:t>/cli</a:t>
            </a:r>
            <a:r>
              <a:rPr lang="en-US" sz="2000" b="0" dirty="0"/>
              <a:t> </a:t>
            </a:r>
            <a:r>
              <a:rPr lang="ko-KR" altLang="en-US" sz="2000" b="0" dirty="0"/>
              <a:t>폴더에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실행할 실행 파일은 </a:t>
            </a:r>
            <a:r>
              <a:rPr lang="en-US" sz="2000" b="0" dirty="0"/>
              <a:t>Windows</a:t>
            </a:r>
            <a:r>
              <a:rPr lang="ko-KR" altLang="en-US" sz="2000" b="0" dirty="0"/>
              <a:t>에서 생성하는 경우 </a:t>
            </a:r>
            <a:r>
              <a:rPr lang="en-US" sz="1800" dirty="0" err="1"/>
              <a:t>dist</a:t>
            </a:r>
            <a:r>
              <a:rPr lang="en-US" sz="1800" dirty="0"/>
              <a:t>/cli/cli</a:t>
            </a:r>
            <a:r>
              <a:rPr lang="en-US" sz="2000" b="0" dirty="0"/>
              <a:t> </a:t>
            </a:r>
            <a:r>
              <a:rPr lang="ko-KR" altLang="en-US" sz="2000" b="0" dirty="0"/>
              <a:t>또는 </a:t>
            </a:r>
            <a:r>
              <a:rPr lang="en-US" sz="1800" dirty="0" err="1"/>
              <a:t>dist</a:t>
            </a:r>
            <a:r>
              <a:rPr lang="en-US" sz="1800" dirty="0"/>
              <a:t>/cli/</a:t>
            </a:r>
            <a:r>
              <a:rPr lang="en-US" sz="1800" dirty="0" err="1"/>
              <a:t>cli.exe</a:t>
            </a:r>
            <a:r>
              <a:rPr lang="ko-KR" altLang="en-US" sz="2000" b="0" dirty="0"/>
              <a:t>이다</a:t>
            </a:r>
            <a:r>
              <a:rPr lang="en-US" altLang="ko-KR" sz="2000" b="0" dirty="0"/>
              <a:t>.</a:t>
            </a:r>
            <a:r>
              <a:rPr lang="en-US" altLang="ko-KR" sz="1800" b="0" dirty="0"/>
              <a:t>  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826215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Customizing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219D7-2F35-8E42-8ACA-C49609606D6D}"/>
              </a:ext>
            </a:extLst>
          </p:cNvPr>
          <p:cNvSpPr txBox="1">
            <a:spLocks/>
          </p:cNvSpPr>
          <p:nvPr/>
        </p:nvSpPr>
        <p:spPr>
          <a:xfrm>
            <a:off x="305991" y="962025"/>
            <a:ext cx="11449272" cy="441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PyInstaller</a:t>
            </a:r>
            <a:r>
              <a:rPr lang="ko-KR" altLang="en-US" b="0" dirty="0"/>
              <a:t>에는 </a:t>
            </a:r>
            <a:r>
              <a:rPr lang="en-US" b="0" dirty="0"/>
              <a:t>spec </a:t>
            </a:r>
            <a:r>
              <a:rPr lang="ko-KR" altLang="en-US" b="0" dirty="0"/>
              <a:t>파일 또는 일반 </a:t>
            </a:r>
            <a:r>
              <a:rPr lang="en-US" b="0" dirty="0"/>
              <a:t>CLI </a:t>
            </a:r>
            <a:r>
              <a:rPr lang="ko-KR" altLang="en-US" b="0" dirty="0"/>
              <a:t>옵션으로 제공할 수 있는 많은 옵션이 있다</a:t>
            </a:r>
            <a:r>
              <a:rPr lang="en-US" altLang="ko-KR" b="0" dirty="0"/>
              <a:t>. </a:t>
            </a:r>
            <a:r>
              <a:rPr lang="ko-KR" altLang="en-US" b="0" dirty="0"/>
              <a:t>가장 일반적이고 유용한 옵션</a:t>
            </a:r>
            <a:endParaRPr lang="en-US" altLang="ko-KR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--name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--</a:t>
            </a:r>
            <a:r>
              <a:rPr lang="en-US" altLang="ko-KR" dirty="0" err="1"/>
              <a:t>onefile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--hidden-import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--add-date and --add-binary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--exclude-module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--w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DA3BFA-A4C4-0F40-A47A-B39DD26AC515}"/>
              </a:ext>
            </a:extLst>
          </p:cNvPr>
          <p:cNvSpPr txBox="1">
            <a:spLocks/>
          </p:cNvSpPr>
          <p:nvPr/>
        </p:nvSpPr>
        <p:spPr>
          <a:xfrm>
            <a:off x="304208" y="5229200"/>
            <a:ext cx="11449272" cy="16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0" dirty="0"/>
              <a:t>자동으로 생성된 </a:t>
            </a:r>
            <a:r>
              <a:rPr lang="en-US" altLang="ko-KR" dirty="0"/>
              <a:t>.</a:t>
            </a:r>
            <a:r>
              <a:rPr lang="en-US" dirty="0"/>
              <a:t>spec</a:t>
            </a:r>
            <a:r>
              <a:rPr lang="en-US" b="0" dirty="0"/>
              <a:t> </a:t>
            </a:r>
            <a:r>
              <a:rPr lang="ko-KR" altLang="en-US" b="0" dirty="0"/>
              <a:t>파일을 재사용하여 실행 파일을 추가로 </a:t>
            </a:r>
            <a:r>
              <a:rPr lang="ko-KR" altLang="en-US" b="0" dirty="0" err="1"/>
              <a:t>커스터마이징할</a:t>
            </a:r>
            <a:r>
              <a:rPr lang="ko-KR" altLang="en-US" b="0" dirty="0"/>
              <a:t> 수 있다</a:t>
            </a:r>
            <a:r>
              <a:rPr lang="en-US" altLang="ko-KR" b="0" dirty="0"/>
              <a:t>. </a:t>
            </a:r>
            <a:r>
              <a:rPr lang="en-US" altLang="ko-KR" dirty="0"/>
              <a:t>.</a:t>
            </a:r>
            <a:r>
              <a:rPr lang="en-US" dirty="0"/>
              <a:t>spec</a:t>
            </a:r>
            <a:r>
              <a:rPr lang="en-US" b="0" dirty="0"/>
              <a:t> </a:t>
            </a:r>
            <a:r>
              <a:rPr lang="ko-KR" altLang="en-US" b="0" dirty="0"/>
              <a:t>파일은 </a:t>
            </a:r>
            <a:r>
              <a:rPr lang="en-US" b="0" dirty="0" err="1"/>
              <a:t>PyInstaller</a:t>
            </a:r>
            <a:r>
              <a:rPr lang="en-US" b="0" dirty="0"/>
              <a:t> </a:t>
            </a:r>
            <a:r>
              <a:rPr lang="ko-KR" altLang="en-US" b="0" dirty="0"/>
              <a:t>라이브러리 </a:t>
            </a:r>
            <a:r>
              <a:rPr lang="en-US" b="0" dirty="0"/>
              <a:t>API</a:t>
            </a:r>
            <a:r>
              <a:rPr lang="ko-KR" altLang="en-US" b="0" dirty="0" err="1"/>
              <a:t>를</a:t>
            </a:r>
            <a:r>
              <a:rPr lang="ko-KR" altLang="en-US" b="0" dirty="0"/>
              <a:t> 암시적으로 사용하는 일반 </a:t>
            </a:r>
            <a:r>
              <a:rPr lang="en-US" b="0" dirty="0"/>
              <a:t>Python </a:t>
            </a:r>
            <a:r>
              <a:rPr lang="ko-KR" altLang="en-US" b="0" dirty="0"/>
              <a:t>스크립트이다</a:t>
            </a:r>
            <a:r>
              <a:rPr lang="en-US" altLang="ko-KR" b="0" dirty="0"/>
              <a:t>. 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4461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New Executable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219D7-2F35-8E42-8ACA-C49609606D6D}"/>
              </a:ext>
            </a:extLst>
          </p:cNvPr>
          <p:cNvSpPr txBox="1">
            <a:spLocks/>
          </p:cNvSpPr>
          <p:nvPr/>
        </p:nvSpPr>
        <p:spPr>
          <a:xfrm>
            <a:off x="305991" y="962025"/>
            <a:ext cx="11449272" cy="441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/>
              <a:t>새 실행 파일을 테스트하는 가장 좋은 방법은 새 컴퓨터에서 실행하는 것이다</a:t>
            </a:r>
            <a:r>
              <a:rPr lang="en-US" altLang="ko-KR" b="0" dirty="0"/>
              <a:t>. </a:t>
            </a:r>
            <a:r>
              <a:rPr lang="ko-KR" altLang="en-US" b="0" dirty="0"/>
              <a:t>새 시스템에는 빌드 시스템과 동일한 </a:t>
            </a:r>
            <a:r>
              <a:rPr lang="en-US" b="0" dirty="0"/>
              <a:t>OS</a:t>
            </a:r>
            <a:r>
              <a:rPr lang="ko-KR" altLang="en-US" b="0" dirty="0"/>
              <a:t>가 있어야 한다</a:t>
            </a:r>
            <a:r>
              <a:rPr lang="en-US" altLang="ko-KR" b="0" dirty="0"/>
              <a:t>. </a:t>
            </a:r>
            <a:r>
              <a:rPr lang="ko-KR" altLang="en-US" b="0" dirty="0"/>
              <a:t>이 시스템은 사용자가 사용하는 것과 가능한 유사해야 한다</a:t>
            </a:r>
            <a:r>
              <a:rPr lang="en-US" altLang="ko-KR" b="0" dirty="0"/>
              <a:t>. </a:t>
            </a:r>
            <a:r>
              <a:rPr lang="ko-KR" altLang="en-US" b="0" dirty="0"/>
              <a:t>항상 가능하지 않으므로 차선책은 개발 컴퓨터에서 테스트하는 것이다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핵심은 </a:t>
            </a:r>
            <a:r>
              <a:rPr lang="ko-KR" altLang="en-US" i="1" dirty="0"/>
              <a:t>개발 환경을 활성화하지 않고</a:t>
            </a:r>
            <a:r>
              <a:rPr lang="ko-KR" altLang="en-US" b="0" dirty="0"/>
              <a:t> 생성된 실행 파일을 실행하는 것이다</a:t>
            </a:r>
            <a:r>
              <a:rPr lang="en-US" altLang="ko-KR" b="0" dirty="0"/>
              <a:t>. 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1558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219D7-2F35-8E42-8ACA-C49609606D6D}"/>
              </a:ext>
            </a:extLst>
          </p:cNvPr>
          <p:cNvSpPr txBox="1">
            <a:spLocks/>
          </p:cNvSpPr>
          <p:nvPr/>
        </p:nvSpPr>
        <p:spPr>
          <a:xfrm>
            <a:off x="305991" y="962025"/>
            <a:ext cx="11449272" cy="441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PyInstaller</a:t>
            </a:r>
            <a:r>
              <a:rPr lang="ko-KR" altLang="en-US" b="0" dirty="0"/>
              <a:t>는 </a:t>
            </a:r>
            <a:r>
              <a:rPr lang="en-US" b="0" dirty="0"/>
              <a:t>Window, Linux</a:t>
            </a:r>
            <a:r>
              <a:rPr lang="ko-KR" altLang="en-US" b="0" dirty="0"/>
              <a:t>와 </a:t>
            </a:r>
            <a:r>
              <a:rPr lang="en-US" b="0" dirty="0"/>
              <a:t>macOS</a:t>
            </a:r>
            <a:r>
              <a:rPr lang="ko-KR" altLang="en-US" b="0" dirty="0"/>
              <a:t>용 실행 파일을 만들 수 있지만 교차 컴파일</a:t>
            </a:r>
            <a:r>
              <a:rPr lang="en-US" altLang="ko-KR" b="0" dirty="0"/>
              <a:t>(</a:t>
            </a:r>
            <a:r>
              <a:rPr lang="en-US" b="0" dirty="0"/>
              <a:t>cross compile)</a:t>
            </a:r>
            <a:r>
              <a:rPr lang="ko-KR" altLang="en-US" b="0" dirty="0"/>
              <a:t>은 할 수 없다</a:t>
            </a:r>
            <a:r>
              <a:rPr lang="en-US" altLang="ko-KR" b="0" dirty="0"/>
              <a:t>. </a:t>
            </a:r>
            <a:r>
              <a:rPr lang="ko-KR" altLang="en-US" b="0" dirty="0"/>
              <a:t>따라서 다른 운영 체제에서 한 운영 체제를 대상으로 하는 실행 파일을 만들 수 없다</a:t>
            </a:r>
            <a:r>
              <a:rPr lang="en-US" altLang="ko-KR" b="0" dirty="0"/>
              <a:t>. </a:t>
            </a:r>
            <a:r>
              <a:rPr lang="ko-KR" altLang="en-US" b="0" dirty="0"/>
              <a:t>그러므로 여러 유형의 </a:t>
            </a:r>
            <a:r>
              <a:rPr lang="en-US" b="0" dirty="0"/>
              <a:t>OS</a:t>
            </a:r>
            <a:r>
              <a:rPr lang="ko-KR" altLang="en-US" b="0" dirty="0"/>
              <a:t>에 대한 실행 파일을 배포하려면 지원되는 각 </a:t>
            </a:r>
            <a:r>
              <a:rPr lang="en-US" b="0" dirty="0"/>
              <a:t>OS</a:t>
            </a:r>
            <a:r>
              <a:rPr lang="ko-KR" altLang="en-US" b="0" dirty="0"/>
              <a:t>에 대한 빌드 시스템이 필요하다</a:t>
            </a:r>
            <a:r>
              <a:rPr lang="en-US" altLang="ko-KR" b="0" dirty="0"/>
              <a:t>.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0757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63C9-E663-DF4C-944D-03B17803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Virtual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14DB-0B46-5B48-B4DB-A5CF28ED5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952328"/>
          </a:xfrm>
        </p:spPr>
        <p:txBody>
          <a:bodyPr/>
          <a:lstStyle/>
          <a:p>
            <a:r>
              <a:rPr lang="en-US" b="0" dirty="0"/>
              <a:t>Python</a:t>
            </a:r>
            <a:r>
              <a:rPr lang="ko-KR" altLang="en-US" b="0" dirty="0"/>
              <a:t>은 고유한 방법으로 패키지</a:t>
            </a:r>
            <a:r>
              <a:rPr lang="en-US" altLang="ko-KR" b="0" dirty="0"/>
              <a:t>(</a:t>
            </a:r>
            <a:r>
              <a:rPr lang="ko-KR" altLang="en-US" b="0" dirty="0"/>
              <a:t>또는 모듈</a:t>
            </a:r>
            <a:r>
              <a:rPr lang="en-US" altLang="ko-KR" b="0" dirty="0"/>
              <a:t>)</a:t>
            </a:r>
            <a:r>
              <a:rPr lang="ko-KR" altLang="en-US" b="0" dirty="0" err="1"/>
              <a:t>를</a:t>
            </a:r>
            <a:r>
              <a:rPr lang="ko-KR" altLang="en-US" b="0" dirty="0"/>
              <a:t> 다운로드하고</a:t>
            </a:r>
            <a:r>
              <a:rPr lang="en-US" altLang="ko-KR" b="0" dirty="0"/>
              <a:t>, </a:t>
            </a:r>
            <a:r>
              <a:rPr lang="ko-KR" altLang="en-US" b="0" dirty="0"/>
              <a:t>저장하며 그리고 지정한다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패키지를 저장하는 방법과 장소에 문제가 발생할 수 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 대부분의 시스템 패키지는 </a:t>
            </a:r>
            <a:r>
              <a:rPr lang="en-US" b="0" dirty="0">
                <a:latin typeface="Courier" pitchFamily="2" charset="0"/>
              </a:rPr>
              <a:t>sys.prefix</a:t>
            </a:r>
            <a:r>
              <a:rPr lang="ko-KR" altLang="en-US" b="0" dirty="0"/>
              <a:t>에 저장된 경로의 하위 디렉터리에 저장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A9E63-469B-B643-98B0-04819BEF9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7" y="4293096"/>
            <a:ext cx="9089010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52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06B4-CCE4-8444-9EF9-0AFED1288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Publishing Python Package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38BD8-94AB-BE4D-BACE-0AF57799CAC9}"/>
              </a:ext>
            </a:extLst>
          </p:cNvPr>
          <p:cNvSpPr/>
          <p:nvPr/>
        </p:nvSpPr>
        <p:spPr>
          <a:xfrm>
            <a:off x="8370887" y="6381328"/>
            <a:ext cx="3576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Ref: https://</a:t>
            </a:r>
            <a:r>
              <a:rPr lang="en-US" sz="1200" dirty="0" err="1"/>
              <a:t>sdldocs.gitlab.io</a:t>
            </a:r>
            <a:r>
              <a:rPr lang="en-US" sz="1200" dirty="0"/>
              <a:t>/python-packaging/</a:t>
            </a:r>
          </a:p>
        </p:txBody>
      </p:sp>
    </p:spTree>
    <p:extLst>
      <p:ext uri="{BB962C8B-B14F-4D97-AF65-F5344CB8AC3E}">
        <p14:creationId xmlns:p14="http://schemas.microsoft.com/office/powerpoint/2010/main" val="2495099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219D7-2F35-8E42-8ACA-C49609606D6D}"/>
              </a:ext>
            </a:extLst>
          </p:cNvPr>
          <p:cNvSpPr txBox="1">
            <a:spLocks/>
          </p:cNvSpPr>
          <p:nvPr/>
        </p:nvSpPr>
        <p:spPr>
          <a:xfrm>
            <a:off x="305991" y="962025"/>
            <a:ext cx="11449272" cy="441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패키지를 </a:t>
            </a:r>
            <a:r>
              <a:rPr lang="en-US" dirty="0" err="1"/>
              <a:t>PyPI</a:t>
            </a:r>
            <a:r>
              <a:rPr lang="ko-KR" altLang="en-US" dirty="0"/>
              <a:t>에 업로드하는 방법</a:t>
            </a:r>
            <a:r>
              <a:rPr lang="ko-KR" altLang="en-US" b="0" dirty="0"/>
              <a:t>을 설명한다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프로젝트를 </a:t>
            </a:r>
            <a:r>
              <a:rPr lang="ko-KR" altLang="en-US" b="0" dirty="0" err="1"/>
              <a:t>퍼블리시</a:t>
            </a:r>
            <a:r>
              <a:rPr lang="en-US" altLang="ko-KR" b="0" dirty="0"/>
              <a:t>(</a:t>
            </a:r>
            <a:r>
              <a:rPr lang="en-US" b="0" dirty="0"/>
              <a:t>publish)</a:t>
            </a:r>
            <a:r>
              <a:rPr lang="ko-KR" altLang="en-US" b="0" dirty="0"/>
              <a:t>하는 것이 이전보다 더 쉬워졌다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몇 가지 단계를 거쳐야 한다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err="1"/>
              <a:t>퍼브리시할</a:t>
            </a:r>
            <a:r>
              <a:rPr lang="ko-KR" altLang="en-US" b="0" dirty="0"/>
              <a:t> </a:t>
            </a:r>
            <a:r>
              <a:rPr lang="en-US" b="0" dirty="0"/>
              <a:t>Python </a:t>
            </a:r>
            <a:r>
              <a:rPr lang="ko-KR" altLang="en-US" b="0" dirty="0"/>
              <a:t>패키지 </a:t>
            </a:r>
            <a:r>
              <a:rPr lang="ko-KR" altLang="en-US" dirty="0"/>
              <a:t>준비</a:t>
            </a:r>
            <a:endParaRPr lang="ko-KR" altLang="en-US" b="0" dirty="0"/>
          </a:p>
          <a:p>
            <a:pPr lvl="1"/>
            <a:r>
              <a:rPr lang="ko-KR" altLang="en-US" b="0" dirty="0"/>
              <a:t>패키지 </a:t>
            </a:r>
            <a:r>
              <a:rPr lang="ko-KR" altLang="en-US" dirty="0"/>
              <a:t>버전</a:t>
            </a:r>
            <a:r>
              <a:rPr lang="ko-KR" altLang="en-US" b="0" dirty="0"/>
              <a:t> 관리</a:t>
            </a:r>
          </a:p>
          <a:p>
            <a:pPr lvl="1"/>
            <a:r>
              <a:rPr lang="ko-KR" altLang="en-US" b="0" dirty="0"/>
              <a:t>패키지를 </a:t>
            </a:r>
            <a:r>
              <a:rPr lang="ko-KR" altLang="en-US" dirty="0"/>
              <a:t>빌드</a:t>
            </a:r>
            <a:r>
              <a:rPr lang="ko-KR" altLang="en-US" b="0" dirty="0"/>
              <a:t>하여 </a:t>
            </a:r>
            <a:r>
              <a:rPr lang="en-US" b="0" dirty="0" err="1"/>
              <a:t>PyPI</a:t>
            </a:r>
            <a:r>
              <a:rPr lang="ko-KR" altLang="en-US" b="0" dirty="0"/>
              <a:t>에 </a:t>
            </a:r>
            <a:r>
              <a:rPr lang="ko-KR" altLang="en-US" dirty="0"/>
              <a:t>업로드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9833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Packaging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BB15BC-0DA7-6E44-A026-0A05675FF5D0}"/>
              </a:ext>
            </a:extLst>
          </p:cNvPr>
          <p:cNvSpPr/>
          <p:nvPr/>
        </p:nvSpPr>
        <p:spPr>
          <a:xfrm>
            <a:off x="882055" y="1556792"/>
            <a:ext cx="606425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realpython</a:t>
            </a:r>
            <a:r>
              <a:rPr lang="en-US" dirty="0">
                <a:latin typeface="Courier" pitchFamily="2" charset="0"/>
              </a:rPr>
              <a:t>-reader/</a:t>
            </a:r>
          </a:p>
          <a:p>
            <a:r>
              <a:rPr lang="en-US" dirty="0">
                <a:latin typeface="Courier" pitchFamily="2" charset="0"/>
              </a:rPr>
              <a:t>│</a:t>
            </a: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src</a:t>
            </a:r>
            <a:r>
              <a:rPr lang="en-US" dirty="0">
                <a:latin typeface="Courier" pitchFamily="2" charset="0"/>
              </a:rPr>
              <a:t>/</a:t>
            </a:r>
          </a:p>
          <a:p>
            <a:r>
              <a:rPr lang="en-US" dirty="0">
                <a:latin typeface="Courier" pitchFamily="2" charset="0"/>
              </a:rPr>
              <a:t>│   └── reader/</a:t>
            </a:r>
          </a:p>
          <a:p>
            <a:r>
              <a:rPr lang="en-US" dirty="0">
                <a:latin typeface="Courier" pitchFamily="2" charset="0"/>
              </a:rPr>
              <a:t>│       ├── __</a:t>
            </a:r>
            <a:r>
              <a:rPr lang="en-US" dirty="0" err="1">
                <a:latin typeface="Courier" pitchFamily="2" charset="0"/>
              </a:rPr>
              <a:t>init</a:t>
            </a:r>
            <a:r>
              <a:rPr lang="en-US" dirty="0">
                <a:latin typeface="Courier" pitchFamily="2" charset="0"/>
              </a:rPr>
              <a:t>__.</a:t>
            </a:r>
            <a:r>
              <a:rPr lang="en-US" dirty="0" err="1">
                <a:latin typeface="Courier" pitchFamily="2" charset="0"/>
              </a:rPr>
              <a:t>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│       ├── __main__.</a:t>
            </a:r>
            <a:r>
              <a:rPr lang="en-US" dirty="0" err="1">
                <a:latin typeface="Courier" pitchFamily="2" charset="0"/>
              </a:rPr>
              <a:t>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│       ├── </a:t>
            </a:r>
            <a:r>
              <a:rPr lang="en-US" dirty="0" err="1">
                <a:latin typeface="Courier" pitchFamily="2" charset="0"/>
              </a:rPr>
              <a:t>config.toml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│       ├── </a:t>
            </a:r>
            <a:r>
              <a:rPr lang="en-US" dirty="0" err="1">
                <a:latin typeface="Courier" pitchFamily="2" charset="0"/>
              </a:rPr>
              <a:t>feed.py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│       └── </a:t>
            </a:r>
            <a:r>
              <a:rPr lang="en-US" dirty="0" err="1">
                <a:latin typeface="Courier" pitchFamily="2" charset="0"/>
              </a:rPr>
              <a:t>viewer.py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│</a:t>
            </a:r>
          </a:p>
          <a:p>
            <a:r>
              <a:rPr lang="en-US" dirty="0">
                <a:latin typeface="Courier" pitchFamily="2" charset="0"/>
              </a:rPr>
              <a:t>├── tests/</a:t>
            </a:r>
          </a:p>
          <a:p>
            <a:r>
              <a:rPr lang="en-US" dirty="0">
                <a:latin typeface="Courier" pitchFamily="2" charset="0"/>
              </a:rPr>
              <a:t>│   ├── </a:t>
            </a:r>
            <a:r>
              <a:rPr lang="en-US" dirty="0" err="1">
                <a:latin typeface="Courier" pitchFamily="2" charset="0"/>
              </a:rPr>
              <a:t>test_feed.py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│   └── </a:t>
            </a:r>
            <a:r>
              <a:rPr lang="en-US" dirty="0" err="1">
                <a:latin typeface="Courier" pitchFamily="2" charset="0"/>
              </a:rPr>
              <a:t>test_viewer.py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│</a:t>
            </a:r>
          </a:p>
          <a:p>
            <a:r>
              <a:rPr lang="en-US" dirty="0">
                <a:latin typeface="Courier" pitchFamily="2" charset="0"/>
              </a:rPr>
              <a:t>├── LICENSE</a:t>
            </a: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MANIFEST.in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├── </a:t>
            </a:r>
            <a:r>
              <a:rPr lang="en-US" dirty="0" err="1">
                <a:latin typeface="Courier" pitchFamily="2" charset="0"/>
              </a:rPr>
              <a:t>README.md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└── </a:t>
            </a:r>
            <a:r>
              <a:rPr lang="en-US" dirty="0" err="1">
                <a:latin typeface="Courier" pitchFamily="2" charset="0"/>
              </a:rPr>
              <a:t>pyproject.toml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9A79F-852C-A644-9464-9F14DB171308}"/>
              </a:ext>
            </a:extLst>
          </p:cNvPr>
          <p:cNvSpPr txBox="1"/>
          <p:nvPr/>
        </p:nvSpPr>
        <p:spPr>
          <a:xfrm>
            <a:off x="508127" y="1051835"/>
            <a:ext cx="2520280" cy="43204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altLang="ko-KR" sz="2000" dirty="0"/>
              <a:t>Sample </a:t>
            </a:r>
            <a:r>
              <a:rPr lang="ko-KR" altLang="en-US" sz="2000" dirty="0"/>
              <a:t>디렉토리구조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2210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Packaging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E5DB7-82C9-D145-88B9-D2250487B2FD}"/>
              </a:ext>
            </a:extLst>
          </p:cNvPr>
          <p:cNvSpPr/>
          <p:nvPr/>
        </p:nvSpPr>
        <p:spPr>
          <a:xfrm>
            <a:off x="657449" y="980728"/>
            <a:ext cx="5009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python -m pip install -e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768E0-4355-F443-9DDD-DB73FEB5AFA0}"/>
              </a:ext>
            </a:extLst>
          </p:cNvPr>
          <p:cNvSpPr/>
          <p:nvPr/>
        </p:nvSpPr>
        <p:spPr>
          <a:xfrm>
            <a:off x="666031" y="1340768"/>
            <a:ext cx="893757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python -m reader</a:t>
            </a:r>
          </a:p>
          <a:p>
            <a:r>
              <a:rPr lang="en-US" dirty="0">
                <a:latin typeface="Courier" pitchFamily="2" charset="0"/>
              </a:rPr>
              <a:t>The latest tutorials from Real Python (https://</a:t>
            </a:r>
            <a:r>
              <a:rPr lang="en-US" dirty="0" err="1">
                <a:latin typeface="Courier" pitchFamily="2" charset="0"/>
              </a:rPr>
              <a:t>realpython.com</a:t>
            </a:r>
            <a:r>
              <a:rPr lang="en-US" dirty="0">
                <a:latin typeface="Courier" pitchFamily="2" charset="0"/>
              </a:rPr>
              <a:t>/)</a:t>
            </a:r>
          </a:p>
          <a:p>
            <a:r>
              <a:rPr lang="en-US" dirty="0">
                <a:latin typeface="Courier" pitchFamily="2" charset="0"/>
              </a:rPr>
              <a:t>  0 How to Publish an Open-Source Python Package to </a:t>
            </a:r>
            <a:r>
              <a:rPr lang="en-US" dirty="0" err="1">
                <a:latin typeface="Courier" pitchFamily="2" charset="0"/>
              </a:rPr>
              <a:t>PyPI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1 The Real Python Podcast – Episode #110</a:t>
            </a:r>
          </a:p>
          <a:p>
            <a:r>
              <a:rPr lang="en-US" dirty="0">
                <a:latin typeface="Courier" pitchFamily="2" charset="0"/>
              </a:rPr>
              <a:t>  2 Build a URL </a:t>
            </a:r>
            <a:r>
              <a:rPr lang="en-US" dirty="0" err="1">
                <a:latin typeface="Courier" pitchFamily="2" charset="0"/>
              </a:rPr>
              <a:t>Shortener</a:t>
            </a:r>
            <a:r>
              <a:rPr lang="en-US" dirty="0">
                <a:latin typeface="Courier" pitchFamily="2" charset="0"/>
              </a:rPr>
              <a:t> With </a:t>
            </a:r>
            <a:r>
              <a:rPr lang="en-US" dirty="0" err="1">
                <a:latin typeface="Courier" pitchFamily="2" charset="0"/>
              </a:rPr>
              <a:t>FastAPI</a:t>
            </a:r>
            <a:r>
              <a:rPr lang="en-US" dirty="0">
                <a:latin typeface="Courier" pitchFamily="2" charset="0"/>
              </a:rPr>
              <a:t> and Python</a:t>
            </a:r>
          </a:p>
          <a:p>
            <a:r>
              <a:rPr lang="en-US" dirty="0">
                <a:latin typeface="Courier" pitchFamily="2" charset="0"/>
              </a:rPr>
              <a:t>  3 Using Python Class Constructors</a:t>
            </a:r>
          </a:p>
          <a:p>
            <a:r>
              <a:rPr lang="en-US" dirty="0">
                <a:latin typeface="Courier" pitchFamily="2" charset="0"/>
              </a:rPr>
              <a:t>  4 Linear Regression in Python</a:t>
            </a:r>
          </a:p>
          <a:p>
            <a:r>
              <a:rPr lang="en-US" dirty="0">
                <a:latin typeface="Courier" pitchFamily="2" charset="0"/>
              </a:rPr>
              <a:t>  5 The Real Python Podcast – Episode #109</a:t>
            </a:r>
          </a:p>
          <a:p>
            <a:r>
              <a:rPr lang="en-US" dirty="0">
                <a:latin typeface="Courier" pitchFamily="2" charset="0"/>
              </a:rPr>
              <a:t>  6 pandas </a:t>
            </a:r>
            <a:r>
              <a:rPr lang="en-US" dirty="0" err="1">
                <a:latin typeface="Courier" pitchFamily="2" charset="0"/>
              </a:rPr>
              <a:t>GroupBy</a:t>
            </a:r>
            <a:r>
              <a:rPr lang="en-US" dirty="0">
                <a:latin typeface="Courier" pitchFamily="2" charset="0"/>
              </a:rPr>
              <a:t>: Your Guide to Grouping Data in Python</a:t>
            </a:r>
          </a:p>
          <a:p>
            <a:r>
              <a:rPr lang="en-US" dirty="0">
                <a:latin typeface="Courier" pitchFamily="2" charset="0"/>
              </a:rPr>
              <a:t>  7 Deploying a Flask Application Using Heroku</a:t>
            </a:r>
          </a:p>
          <a:p>
            <a:r>
              <a:rPr lang="en-US" dirty="0">
                <a:latin typeface="Courier" pitchFamily="2" charset="0"/>
              </a:rPr>
              <a:t>  8 Python News: What's New From April 2022</a:t>
            </a:r>
          </a:p>
          <a:p>
            <a:r>
              <a:rPr lang="en-US" dirty="0">
                <a:latin typeface="Courier" pitchFamily="2" charset="0"/>
              </a:rPr>
              <a:t>  9 The Real Python Podcast – Episode #108</a:t>
            </a:r>
          </a:p>
          <a:p>
            <a:r>
              <a:rPr lang="en-US" dirty="0">
                <a:latin typeface="Courier" pitchFamily="2" charset="0"/>
              </a:rPr>
              <a:t> 10 Top Python Game Engines</a:t>
            </a:r>
          </a:p>
          <a:p>
            <a:r>
              <a:rPr lang="en-US" dirty="0">
                <a:latin typeface="Courier" pitchFamily="2" charset="0"/>
              </a:rPr>
              <a:t> 11 Testing Your Code With </a:t>
            </a:r>
            <a:r>
              <a:rPr lang="en-US" dirty="0" err="1">
                <a:latin typeface="Courier" pitchFamily="2" charset="0"/>
              </a:rPr>
              <a:t>pytest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12 Python's min() and max(): Find Smallest and Largest Values</a:t>
            </a:r>
          </a:p>
          <a:p>
            <a:r>
              <a:rPr lang="en-US" dirty="0">
                <a:latin typeface="Courier" pitchFamily="2" charset="0"/>
              </a:rPr>
              <a:t> 13 Real Python at </a:t>
            </a:r>
            <a:r>
              <a:rPr lang="en-US" dirty="0" err="1">
                <a:latin typeface="Courier" pitchFamily="2" charset="0"/>
              </a:rPr>
              <a:t>PyCon</a:t>
            </a:r>
            <a:r>
              <a:rPr lang="en-US" dirty="0">
                <a:latin typeface="Courier" pitchFamily="2" charset="0"/>
              </a:rPr>
              <a:t> US 2022</a:t>
            </a:r>
          </a:p>
          <a:p>
            <a:r>
              <a:rPr lang="en-US" dirty="0">
                <a:latin typeface="Courier" pitchFamily="2" charset="0"/>
              </a:rPr>
              <a:t> 14 Why Is It Important to Close Files in Python?</a:t>
            </a:r>
          </a:p>
          <a:p>
            <a:r>
              <a:rPr lang="en-US" dirty="0">
                <a:latin typeface="Courier" pitchFamily="2" charset="0"/>
              </a:rPr>
              <a:t> 15 Combining Data in Pandas With merge(), .join(), and </a:t>
            </a:r>
            <a:r>
              <a:rPr lang="en-US" dirty="0" err="1">
                <a:latin typeface="Courier" pitchFamily="2" charset="0"/>
              </a:rPr>
              <a:t>concat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Courier" pitchFamily="2" charset="0"/>
              </a:rPr>
              <a:t> 16 The Real Python Podcast – Episode #107</a:t>
            </a:r>
          </a:p>
          <a:p>
            <a:r>
              <a:rPr lang="en-US" dirty="0">
                <a:latin typeface="Courier" pitchFamily="2" charset="0"/>
              </a:rPr>
              <a:t> 17 Python 3.11 Preview: Task and Exception Groups</a:t>
            </a:r>
          </a:p>
          <a:p>
            <a:r>
              <a:rPr lang="en-US" dirty="0">
                <a:latin typeface="Courier" pitchFamily="2" charset="0"/>
              </a:rPr>
              <a:t> 18 Building a Django User Management System</a:t>
            </a:r>
          </a:p>
          <a:p>
            <a:r>
              <a:rPr lang="en-US" dirty="0">
                <a:latin typeface="Courier" pitchFamily="2" charset="0"/>
              </a:rPr>
              <a:t> 19 How to Get the Most Out of </a:t>
            </a:r>
            <a:r>
              <a:rPr lang="en-US" dirty="0" err="1">
                <a:latin typeface="Courier" pitchFamily="2" charset="0"/>
              </a:rPr>
              <a:t>PyCon</a:t>
            </a:r>
            <a:r>
              <a:rPr lang="en-US" dirty="0">
                <a:latin typeface="Courier" pitchFamily="2" charset="0"/>
              </a:rPr>
              <a:t> US</a:t>
            </a:r>
          </a:p>
        </p:txBody>
      </p:sp>
    </p:spTree>
    <p:extLst>
      <p:ext uri="{BB962C8B-B14F-4D97-AF65-F5344CB8AC3E}">
        <p14:creationId xmlns:p14="http://schemas.microsoft.com/office/powerpoint/2010/main" val="1150387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Packaging </a:t>
            </a:r>
            <a:r>
              <a:rPr lang="en-US" sz="2800" dirty="0"/>
              <a:t>(cont’d)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768E0-4355-F443-9DDD-DB73FEB5AFA0}"/>
              </a:ext>
            </a:extLst>
          </p:cNvPr>
          <p:cNvSpPr/>
          <p:nvPr/>
        </p:nvSpPr>
        <p:spPr>
          <a:xfrm>
            <a:off x="531361" y="1340768"/>
            <a:ext cx="102971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python -m reader 0</a:t>
            </a:r>
          </a:p>
          <a:p>
            <a:r>
              <a:rPr lang="en-US" dirty="0">
                <a:latin typeface="Courier" pitchFamily="2" charset="0"/>
              </a:rPr>
              <a:t>How to Publish an Open-Source Python Package to </a:t>
            </a:r>
            <a:r>
              <a:rPr lang="en-US" dirty="0" err="1">
                <a:latin typeface="Courier" pitchFamily="2" charset="0"/>
              </a:rPr>
              <a:t>PyPI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Python is famous for coming with batteries included, and many sophisticated</a:t>
            </a:r>
          </a:p>
          <a:p>
            <a:r>
              <a:rPr lang="en-US" dirty="0">
                <a:latin typeface="Courier" pitchFamily="2" charset="0"/>
              </a:rPr>
              <a:t>capabilities are available in the standard library. However, to unlock the</a:t>
            </a:r>
          </a:p>
          <a:p>
            <a:r>
              <a:rPr lang="en-US" dirty="0">
                <a:latin typeface="Courier" pitchFamily="2" charset="0"/>
              </a:rPr>
              <a:t>full potential of the language, you should also take advantage of the</a:t>
            </a:r>
          </a:p>
          <a:p>
            <a:r>
              <a:rPr lang="en-US" dirty="0">
                <a:latin typeface="Courier" pitchFamily="2" charset="0"/>
              </a:rPr>
              <a:t>community contributions at </a:t>
            </a:r>
            <a:r>
              <a:rPr lang="en-US" dirty="0" err="1">
                <a:latin typeface="Courier" pitchFamily="2" charset="0"/>
              </a:rPr>
              <a:t>PyPI</a:t>
            </a:r>
            <a:r>
              <a:rPr lang="en-US" dirty="0">
                <a:latin typeface="Courier" pitchFamily="2" charset="0"/>
              </a:rPr>
              <a:t>: the Python Packaging Index.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PyPI</a:t>
            </a:r>
            <a:r>
              <a:rPr lang="en-US" dirty="0">
                <a:latin typeface="Courier" pitchFamily="2" charset="0"/>
              </a:rPr>
              <a:t>, typically pronounced pie-pee-eye, is a repository containing several</a:t>
            </a:r>
          </a:p>
          <a:p>
            <a:r>
              <a:rPr lang="en-US" dirty="0">
                <a:latin typeface="Courier" pitchFamily="2" charset="0"/>
              </a:rPr>
              <a:t>hundred thousand packages. These range from trivial Hello, World</a:t>
            </a:r>
          </a:p>
          <a:p>
            <a:r>
              <a:rPr lang="en-US" dirty="0">
                <a:latin typeface="Courier" pitchFamily="2" charset="0"/>
              </a:rPr>
              <a:t>implementations to advanced deep learning libraries. In this tutorial,</a:t>
            </a:r>
          </a:p>
          <a:p>
            <a:r>
              <a:rPr lang="en-US" dirty="0">
                <a:latin typeface="Courier" pitchFamily="2" charset="0"/>
              </a:rPr>
              <a:t>you'll learn how to upload your own package to </a:t>
            </a:r>
            <a:r>
              <a:rPr lang="en-US" dirty="0" err="1">
                <a:latin typeface="Courier" pitchFamily="2" charset="0"/>
              </a:rPr>
              <a:t>PyPI</a:t>
            </a:r>
            <a:r>
              <a:rPr lang="en-US" dirty="0">
                <a:latin typeface="Courier" pitchFamily="2" charset="0"/>
              </a:rPr>
              <a:t>. Publishing your</a:t>
            </a:r>
          </a:p>
          <a:p>
            <a:r>
              <a:rPr lang="en-US" dirty="0">
                <a:latin typeface="Courier" pitchFamily="2" charset="0"/>
              </a:rPr>
              <a:t>project is easier than it used to be. Yet, there are still a few</a:t>
            </a:r>
          </a:p>
          <a:p>
            <a:r>
              <a:rPr lang="en-US" dirty="0">
                <a:latin typeface="Courier" pitchFamily="2" charset="0"/>
              </a:rPr>
              <a:t>steps involved.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[...]</a:t>
            </a:r>
          </a:p>
        </p:txBody>
      </p:sp>
    </p:spTree>
    <p:extLst>
      <p:ext uri="{BB962C8B-B14F-4D97-AF65-F5344CB8AC3E}">
        <p14:creationId xmlns:p14="http://schemas.microsoft.com/office/powerpoint/2010/main" val="1943571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 Modules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219D7-2F35-8E42-8ACA-C49609606D6D}"/>
              </a:ext>
            </a:extLst>
          </p:cNvPr>
          <p:cNvSpPr txBox="1">
            <a:spLocks/>
          </p:cNvSpPr>
          <p:nvPr/>
        </p:nvSpPr>
        <p:spPr>
          <a:xfrm>
            <a:off x="305991" y="1918572"/>
            <a:ext cx="11449272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Python </a:t>
            </a:r>
            <a:r>
              <a:rPr lang="ko-KR" altLang="en-US" sz="2000" b="0" dirty="0"/>
              <a:t>인터프리터에 </a:t>
            </a:r>
            <a:r>
              <a:rPr lang="en-US" altLang="ko-KR" sz="2000" dirty="0"/>
              <a:t>-</a:t>
            </a:r>
            <a:r>
              <a:rPr lang="en-US" sz="2000" dirty="0"/>
              <a:t>m</a:t>
            </a:r>
            <a:r>
              <a:rPr lang="en-US" sz="2000" b="0" dirty="0"/>
              <a:t> </a:t>
            </a:r>
            <a:r>
              <a:rPr lang="ko-KR" altLang="en-US" sz="2000" b="0" dirty="0"/>
              <a:t>옵션을 사용하여 파일 이름 대신 </a:t>
            </a:r>
            <a:r>
              <a:rPr lang="en-US" sz="2000" b="0" dirty="0"/>
              <a:t>module </a:t>
            </a:r>
            <a:r>
              <a:rPr lang="ko-KR" altLang="en-US" sz="2000" b="0" dirty="0"/>
              <a:t>이름을 지정하여 스크립트를 실행할 수 있다</a:t>
            </a:r>
            <a:r>
              <a:rPr lang="en-US" altLang="ko-KR" sz="2000" b="0" dirty="0"/>
              <a:t>.</a:t>
            </a:r>
            <a:endParaRPr lang="en-US" altLang="ko-KR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6AD478-8672-1648-964B-B22B4FDF6F76}"/>
              </a:ext>
            </a:extLst>
          </p:cNvPr>
          <p:cNvSpPr/>
          <p:nvPr/>
        </p:nvSpPr>
        <p:spPr>
          <a:xfrm>
            <a:off x="666031" y="1148235"/>
            <a:ext cx="6064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$ python </a:t>
            </a:r>
            <a:r>
              <a:rPr lang="en-US" dirty="0" err="1">
                <a:latin typeface="Courier" pitchFamily="2" charset="0"/>
              </a:rPr>
              <a:t>hello.py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Hi there!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E9A1F-A54D-094B-8B78-6CB3D4E3DCD9}"/>
              </a:ext>
            </a:extLst>
          </p:cNvPr>
          <p:cNvSpPr/>
          <p:nvPr/>
        </p:nvSpPr>
        <p:spPr>
          <a:xfrm>
            <a:off x="666031" y="2924944"/>
            <a:ext cx="6064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$ python -m hello</a:t>
            </a:r>
          </a:p>
          <a:p>
            <a:r>
              <a:rPr lang="en-US" dirty="0">
                <a:latin typeface="Courier" pitchFamily="2" charset="0"/>
              </a:rPr>
              <a:t>Hi there!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7E4769-D13A-274E-9D8D-AB8C2A8EAAA1}"/>
              </a:ext>
            </a:extLst>
          </p:cNvPr>
          <p:cNvSpPr txBox="1">
            <a:spLocks/>
          </p:cNvSpPr>
          <p:nvPr/>
        </p:nvSpPr>
        <p:spPr>
          <a:xfrm>
            <a:off x="305991" y="3717032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module</a:t>
            </a:r>
            <a:r>
              <a:rPr lang="ko-KR" altLang="en-US" sz="2000" b="0" dirty="0"/>
              <a:t>뿐만 아니라 </a:t>
            </a:r>
            <a:r>
              <a:rPr lang="en-US" sz="2000" b="0" dirty="0"/>
              <a:t>package</a:t>
            </a:r>
            <a:r>
              <a:rPr lang="ko-KR" altLang="en-US" sz="2000" b="0" dirty="0"/>
              <a:t>에서도 동작한다는 점도 </a:t>
            </a:r>
            <a:r>
              <a:rPr lang="en-US" altLang="ko-KR" sz="1800" dirty="0"/>
              <a:t>-</a:t>
            </a:r>
            <a:r>
              <a:rPr lang="en-US" sz="1800" dirty="0"/>
              <a:t>m</a:t>
            </a:r>
            <a:r>
              <a:rPr lang="ko-KR" altLang="en-US" sz="2000" b="0" dirty="0"/>
              <a:t>을 사용하는 장점이다</a:t>
            </a:r>
            <a:r>
              <a:rPr lang="en-US" altLang="ko-KR" sz="2000" b="0" dirty="0"/>
              <a:t>. 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220E-BA1B-A641-94DD-6F7141A09E04}"/>
              </a:ext>
            </a:extLst>
          </p:cNvPr>
          <p:cNvSpPr/>
          <p:nvPr/>
        </p:nvSpPr>
        <p:spPr>
          <a:xfrm>
            <a:off x="666031" y="4254481"/>
            <a:ext cx="6064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$ cd </a:t>
            </a:r>
            <a:r>
              <a:rPr lang="en-US" dirty="0" err="1">
                <a:latin typeface="Courier" pitchFamily="2" charset="0"/>
              </a:rPr>
              <a:t>src</a:t>
            </a:r>
            <a:r>
              <a:rPr lang="en-US" dirty="0">
                <a:latin typeface="Courier" pitchFamily="2" charset="0"/>
              </a:rPr>
              <a:t>/</a:t>
            </a:r>
          </a:p>
          <a:p>
            <a:r>
              <a:rPr lang="en-US" dirty="0">
                <a:latin typeface="Courier" pitchFamily="2" charset="0"/>
              </a:rPr>
              <a:t>$ python -m reader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2A308-1E71-6345-A8FD-8C880EA606B1}"/>
              </a:ext>
            </a:extLst>
          </p:cNvPr>
          <p:cNvSpPr txBox="1">
            <a:spLocks/>
          </p:cNvSpPr>
          <p:nvPr/>
        </p:nvSpPr>
        <p:spPr>
          <a:xfrm>
            <a:off x="305991" y="4911562"/>
            <a:ext cx="11449272" cy="605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main.py</a:t>
            </a:r>
            <a:r>
              <a:rPr lang="en-US" sz="2000" dirty="0"/>
              <a:t> </a:t>
            </a:r>
            <a:r>
              <a:rPr lang="ko-KR" altLang="en-US" sz="2000" b="0" dirty="0"/>
              <a:t>파일이 있으면 실행한다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존재하지 않으면 다음과 같은 오류 메시지를 출력한다</a:t>
            </a:r>
            <a:r>
              <a:rPr lang="en-US" altLang="ko-KR" sz="2000" b="0" dirty="0"/>
              <a:t>.</a:t>
            </a:r>
            <a:endParaRPr lang="en-US" altLang="ko-KR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2DC099-C1F3-7848-939C-14A9E6109307}"/>
              </a:ext>
            </a:extLst>
          </p:cNvPr>
          <p:cNvSpPr/>
          <p:nvPr/>
        </p:nvSpPr>
        <p:spPr>
          <a:xfrm>
            <a:off x="666031" y="5602014"/>
            <a:ext cx="9433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$ python -m </a:t>
            </a:r>
            <a:r>
              <a:rPr lang="en-US" dirty="0" err="1">
                <a:latin typeface="Courier" pitchFamily="2" charset="0"/>
              </a:rPr>
              <a:t>urllib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python: No module named </a:t>
            </a:r>
            <a:r>
              <a:rPr lang="en-US" dirty="0" err="1">
                <a:latin typeface="Courier" pitchFamily="2" charset="0"/>
              </a:rPr>
              <a:t>urllib</a:t>
            </a:r>
            <a:r>
              <a:rPr lang="en-US" dirty="0">
                <a:latin typeface="Courier" pitchFamily="2" charset="0"/>
              </a:rPr>
              <a:t>.__main__; '</a:t>
            </a:r>
            <a:r>
              <a:rPr lang="en-US" dirty="0" err="1">
                <a:latin typeface="Courier" pitchFamily="2" charset="0"/>
              </a:rPr>
              <a:t>urllib</a:t>
            </a:r>
            <a:r>
              <a:rPr lang="en-US" dirty="0">
                <a:latin typeface="Courier" pitchFamily="2" charset="0"/>
              </a:rPr>
              <a:t>' is a package and</a:t>
            </a:r>
          </a:p>
          <a:p>
            <a:r>
              <a:rPr lang="en-US" dirty="0">
                <a:latin typeface="Courier" pitchFamily="2" charset="0"/>
              </a:rPr>
              <a:t>        cannot be directly executed</a:t>
            </a:r>
          </a:p>
        </p:txBody>
      </p:sp>
    </p:spTree>
    <p:extLst>
      <p:ext uri="{BB962C8B-B14F-4D97-AF65-F5344CB8AC3E}">
        <p14:creationId xmlns:p14="http://schemas.microsoft.com/office/powerpoint/2010/main" val="3233244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3A08F-23E0-5744-A049-4416B794A1C1}"/>
              </a:ext>
            </a:extLst>
          </p:cNvPr>
          <p:cNvSpPr txBox="1"/>
          <p:nvPr/>
        </p:nvSpPr>
        <p:spPr>
          <a:xfrm>
            <a:off x="3799114" y="63028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A2A824-9A5D-3D4B-A5B8-88BD375CBAD8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Package </a:t>
            </a:r>
            <a:r>
              <a:rPr lang="ko-KR" altLang="en-US" dirty="0"/>
              <a:t>명명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3C19A3-DFD4-BB41-8C56-027F7C17EBFD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첫 번째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그리고 아마도 가장 어려운 단계는 </a:t>
            </a:r>
            <a:r>
              <a:rPr lang="en-US" sz="2000" b="0" dirty="0"/>
              <a:t>package</a:t>
            </a:r>
            <a:r>
              <a:rPr lang="ko-KR" altLang="en-US" sz="2000" b="0" dirty="0"/>
              <a:t>에 대한 좋은 이름을 찾는 것입니다</a:t>
            </a:r>
            <a:r>
              <a:rPr lang="en-US" altLang="ko-KR" sz="2000" b="0" dirty="0"/>
              <a:t>.</a:t>
            </a:r>
          </a:p>
          <a:p>
            <a:r>
              <a:rPr lang="en-US" sz="2000" b="0" dirty="0"/>
              <a:t>package</a:t>
            </a:r>
            <a:r>
              <a:rPr lang="ko-KR" altLang="en-US" sz="2000" b="0" dirty="0"/>
              <a:t>에 대해 선택한 </a:t>
            </a:r>
            <a:r>
              <a:rPr lang="en-US" sz="2000" b="0" dirty="0" err="1"/>
              <a:t>PyPI</a:t>
            </a:r>
            <a:r>
              <a:rPr lang="en-US" sz="2000" b="0" dirty="0"/>
              <a:t> </a:t>
            </a:r>
            <a:r>
              <a:rPr lang="ko-KR" altLang="en-US" sz="2000" b="0" dirty="0"/>
              <a:t>이름은 </a:t>
            </a:r>
            <a:r>
              <a:rPr lang="en-US" sz="2000" dirty="0"/>
              <a:t>pip</a:t>
            </a:r>
            <a:r>
              <a:rPr lang="ko-KR" altLang="en-US" sz="2000" b="0" dirty="0"/>
              <a:t>과 함께 설치할 때 사용된다</a:t>
            </a:r>
            <a:r>
              <a:rPr lang="en-US" altLang="ko-KR" sz="2000" b="0" dirty="0"/>
              <a:t>.</a:t>
            </a:r>
            <a:endParaRPr lang="en-US" altLang="ko-K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B4CB-4E69-624E-9891-0DFB761E98F9}"/>
              </a:ext>
            </a:extLst>
          </p:cNvPr>
          <p:cNvSpPr/>
          <p:nvPr/>
        </p:nvSpPr>
        <p:spPr>
          <a:xfrm>
            <a:off x="666031" y="2924944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$ python -m pip install </a:t>
            </a:r>
            <a:r>
              <a:rPr lang="en-US" dirty="0" err="1">
                <a:latin typeface="Courier" pitchFamily="2" charset="0"/>
              </a:rPr>
              <a:t>realpython</a:t>
            </a:r>
            <a:r>
              <a:rPr lang="en-US" dirty="0">
                <a:latin typeface="Courier" pitchFamily="2" charset="0"/>
              </a:rPr>
              <a:t>-reader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91936A-FC7D-9242-A1B0-5C8318B3C5F5}"/>
              </a:ext>
            </a:extLst>
          </p:cNvPr>
          <p:cNvSpPr txBox="1">
            <a:spLocks/>
          </p:cNvSpPr>
          <p:nvPr/>
        </p:nvSpPr>
        <p:spPr>
          <a:xfrm>
            <a:off x="305991" y="3429000"/>
            <a:ext cx="11449272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sz="2000" b="0" dirty="0" err="1"/>
              <a:t>PyPI</a:t>
            </a:r>
            <a:r>
              <a:rPr lang="en-US" sz="2000" b="0" dirty="0"/>
              <a:t> </a:t>
            </a:r>
            <a:r>
              <a:rPr lang="ko-KR" altLang="en-US" sz="2000" b="0" dirty="0"/>
              <a:t>이름은 </a:t>
            </a:r>
            <a:r>
              <a:rPr lang="en-US" sz="2000" b="0" dirty="0"/>
              <a:t>package </a:t>
            </a:r>
            <a:r>
              <a:rPr lang="ko-KR" altLang="en-US" sz="2000" b="0" dirty="0"/>
              <a:t>이름과 일치할 필요는 없다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여기서 </a:t>
            </a:r>
            <a:r>
              <a:rPr lang="en-US" sz="2000" b="0" dirty="0"/>
              <a:t>package </a:t>
            </a:r>
            <a:r>
              <a:rPr lang="ko-KR" altLang="en-US" sz="2000" b="0" dirty="0"/>
              <a:t>이름은 여전히 </a:t>
            </a:r>
            <a:r>
              <a:rPr lang="en-US" sz="2000" b="0" dirty="0"/>
              <a:t>reader</a:t>
            </a:r>
            <a:r>
              <a:rPr lang="ko-KR" altLang="en-US" sz="2000" b="0" dirty="0"/>
              <a:t>이며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</a:t>
            </a:r>
            <a:r>
              <a:rPr lang="en-US" sz="2000" b="0" dirty="0"/>
              <a:t>import</a:t>
            </a:r>
            <a:r>
              <a:rPr lang="ko-KR" altLang="en-US" sz="2000" b="0" dirty="0"/>
              <a:t>할 때 사용해야 하는 이름이다</a:t>
            </a:r>
            <a:r>
              <a:rPr lang="en-US" altLang="ko-KR" sz="2000" b="0" dirty="0"/>
              <a:t>.</a:t>
            </a:r>
            <a:endParaRPr lang="en-US" altLang="ko-KR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CC2F81-74FC-534C-A53D-F19D79894ECC}"/>
              </a:ext>
            </a:extLst>
          </p:cNvPr>
          <p:cNvSpPr/>
          <p:nvPr/>
        </p:nvSpPr>
        <p:spPr>
          <a:xfrm>
            <a:off x="667629" y="4415138"/>
            <a:ext cx="82073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&gt;&gt;&gt; import reader</a:t>
            </a:r>
          </a:p>
          <a:p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reader.__version</a:t>
            </a:r>
            <a:r>
              <a:rPr lang="en-US" dirty="0">
                <a:latin typeface="Courier" pitchFamily="2" charset="0"/>
              </a:rPr>
              <a:t>__</a:t>
            </a:r>
          </a:p>
          <a:p>
            <a:r>
              <a:rPr lang="en-US" dirty="0">
                <a:latin typeface="Courier" pitchFamily="2" charset="0"/>
              </a:rPr>
              <a:t>'1.0.0'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&gt;&gt;&gt; from reader import feed</a:t>
            </a:r>
          </a:p>
          <a:p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feed.get_titles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Courier" pitchFamily="2" charset="0"/>
              </a:rPr>
              <a:t>['How to Publish an Open-Source Python Package to </a:t>
            </a:r>
            <a:r>
              <a:rPr lang="en-US" dirty="0" err="1">
                <a:latin typeface="Courier" pitchFamily="2" charset="0"/>
              </a:rPr>
              <a:t>PyPI</a:t>
            </a:r>
            <a:r>
              <a:rPr lang="en-US" dirty="0">
                <a:latin typeface="Courier" pitchFamily="2" charset="0"/>
              </a:rPr>
              <a:t>', ...]</a:t>
            </a:r>
          </a:p>
        </p:txBody>
      </p:sp>
    </p:spTree>
    <p:extLst>
      <p:ext uri="{BB962C8B-B14F-4D97-AF65-F5344CB8AC3E}">
        <p14:creationId xmlns:p14="http://schemas.microsoft.com/office/powerpoint/2010/main" val="2641831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Package </a:t>
            </a:r>
            <a:r>
              <a:rPr lang="ko-KR" altLang="en-US" dirty="0"/>
              <a:t>구성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728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PyPI</a:t>
            </a:r>
            <a:r>
              <a:rPr lang="ko-KR" altLang="en-US" b="0" dirty="0"/>
              <a:t>에 </a:t>
            </a:r>
            <a:r>
              <a:rPr lang="ko-KR" altLang="en-US" b="0" dirty="0" err="1"/>
              <a:t>퍼블시리할</a:t>
            </a:r>
            <a:r>
              <a:rPr lang="ko-KR" altLang="en-US" b="0" dirty="0"/>
              <a:t> </a:t>
            </a:r>
            <a:r>
              <a:rPr lang="en-US" b="0" dirty="0"/>
              <a:t>package</a:t>
            </a:r>
            <a:r>
              <a:rPr lang="ko-KR" altLang="en-US" b="0" dirty="0" err="1"/>
              <a:t>를</a:t>
            </a:r>
            <a:r>
              <a:rPr lang="ko-KR" altLang="en-US" b="0" dirty="0"/>
              <a:t> 준비하려면 해당 </a:t>
            </a:r>
            <a:r>
              <a:rPr lang="en-US" b="0" dirty="0"/>
              <a:t>package</a:t>
            </a:r>
            <a:r>
              <a:rPr lang="ko-KR" altLang="en-US" b="0" dirty="0"/>
              <a:t>에 대한 정보를 제공해야 한다</a:t>
            </a:r>
            <a:r>
              <a:rPr lang="en-US" altLang="ko-KR" b="0" dirty="0"/>
              <a:t>. </a:t>
            </a:r>
            <a:r>
              <a:rPr lang="ko-KR" altLang="en-US" b="0" dirty="0"/>
              <a:t>일반적으로 다음 두 가지 유형의 정보를 명시해야 한다</a:t>
            </a:r>
            <a:r>
              <a:rPr lang="en-US" altLang="ko-KR" b="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100" b="0" dirty="0"/>
              <a:t>빌드 시스템의 구성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100" b="0" dirty="0"/>
              <a:t>패키지 구성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96B8282-2386-C542-AE2B-C5002B39715E}"/>
              </a:ext>
            </a:extLst>
          </p:cNvPr>
          <p:cNvSpPr txBox="1">
            <a:spLocks/>
          </p:cNvSpPr>
          <p:nvPr/>
        </p:nvSpPr>
        <p:spPr>
          <a:xfrm>
            <a:off x="316217" y="3429000"/>
            <a:ext cx="11449272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Python </a:t>
            </a:r>
            <a:r>
              <a:rPr lang="ko-KR" altLang="en-US" sz="2000" b="0" dirty="0"/>
              <a:t>프로젝트는 </a:t>
            </a:r>
            <a:r>
              <a:rPr lang="en-US" sz="2000" dirty="0" err="1"/>
              <a:t>pyproject.toml</a:t>
            </a:r>
            <a:r>
              <a:rPr lang="en-US" sz="2000" b="0" dirty="0"/>
              <a:t> </a:t>
            </a:r>
            <a:r>
              <a:rPr lang="ko-KR" altLang="en-US" sz="2000" b="0" dirty="0"/>
              <a:t>파일을 사용하여 빌드 시스템을 지정한다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아래와 같은 </a:t>
            </a:r>
            <a:r>
              <a:rPr lang="en-US" sz="2000" dirty="0" err="1"/>
              <a:t>topyproject.toml</a:t>
            </a:r>
            <a:r>
              <a:rPr lang="ko-KR" altLang="en-US" sz="2000" b="0" dirty="0"/>
              <a:t>을 추가하여 </a:t>
            </a:r>
            <a:r>
              <a:rPr lang="en-US" sz="2000" dirty="0" err="1"/>
              <a:t>setuptools</a:t>
            </a:r>
            <a:r>
              <a:rPr lang="ko-KR" altLang="en-US" sz="2000" b="0" dirty="0"/>
              <a:t>을 사용할 수 있다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BDF1F-3E65-1742-A5F4-0C7BA20DC477}"/>
              </a:ext>
            </a:extLst>
          </p:cNvPr>
          <p:cNvSpPr/>
          <p:nvPr/>
        </p:nvSpPr>
        <p:spPr>
          <a:xfrm>
            <a:off x="666031" y="4593183"/>
            <a:ext cx="60642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dirty="0" err="1">
                <a:latin typeface="Courier" pitchFamily="2" charset="0"/>
              </a:rPr>
              <a:t>pyproject.toml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[build-system]</a:t>
            </a:r>
          </a:p>
          <a:p>
            <a:r>
              <a:rPr lang="en-US" dirty="0">
                <a:latin typeface="Courier" pitchFamily="2" charset="0"/>
              </a:rPr>
              <a:t>requires = ["</a:t>
            </a:r>
            <a:r>
              <a:rPr lang="en-US" dirty="0" err="1">
                <a:latin typeface="Courier" pitchFamily="2" charset="0"/>
              </a:rPr>
              <a:t>setuptools</a:t>
            </a:r>
            <a:r>
              <a:rPr lang="en-US" dirty="0">
                <a:latin typeface="Courier" pitchFamily="2" charset="0"/>
              </a:rPr>
              <a:t>&gt;=61.0.0", "wheel"]</a:t>
            </a:r>
          </a:p>
          <a:p>
            <a:r>
              <a:rPr lang="en-US" dirty="0">
                <a:latin typeface="Courier" pitchFamily="2" charset="0"/>
              </a:rPr>
              <a:t>build-backend = "</a:t>
            </a:r>
            <a:r>
              <a:rPr lang="en-US" dirty="0" err="1">
                <a:latin typeface="Courier" pitchFamily="2" charset="0"/>
              </a:rPr>
              <a:t>setuptools.build_meta</a:t>
            </a:r>
            <a:r>
              <a:rPr lang="en-US" dirty="0">
                <a:latin typeface="Courier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60528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Package </a:t>
            </a:r>
            <a:r>
              <a:rPr lang="ko-KR" altLang="en-US" dirty="0"/>
              <a:t>구성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87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이는 </a:t>
            </a:r>
            <a:r>
              <a:rPr lang="en-US" sz="2000" b="0" dirty="0"/>
              <a:t>Python</a:t>
            </a:r>
            <a:r>
              <a:rPr lang="ko-KR" altLang="en-US" sz="2000" b="0" dirty="0"/>
              <a:t>이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빌드하기 위해 설치해야 하는 </a:t>
            </a:r>
            <a:r>
              <a:rPr lang="ko-KR" altLang="en-US" sz="2000" b="0" dirty="0" err="1"/>
              <a:t>종속성뿐만</a:t>
            </a:r>
            <a:r>
              <a:rPr lang="ko-KR" altLang="en-US" sz="2000" b="0" dirty="0"/>
              <a:t> 아니라 빌드 시스템으로 </a:t>
            </a:r>
            <a:r>
              <a:rPr lang="en-US" sz="2000" dirty="0" err="1"/>
              <a:t>setuptools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사용한다는 것을 나타내고 있다</a:t>
            </a:r>
            <a:r>
              <a:rPr lang="en-US" altLang="ko-KR" sz="2000" b="0" dirty="0"/>
              <a:t>. </a:t>
            </a:r>
          </a:p>
          <a:p>
            <a:r>
              <a:rPr lang="ko-KR" altLang="en-US" sz="2000" b="0" dirty="0"/>
              <a:t>일반적으로 선택한 빌드 시스템의 설명서에서 </a:t>
            </a:r>
            <a:r>
              <a:rPr lang="en-US" sz="2000" dirty="0" err="1"/>
              <a:t>pyproject.toml</a:t>
            </a:r>
            <a:r>
              <a:rPr lang="ko-KR" altLang="en-US" sz="2000" b="0" dirty="0"/>
              <a:t>에서 </a:t>
            </a:r>
            <a:r>
              <a:rPr lang="en-US" sz="2000" dirty="0"/>
              <a:t>build-system table</a:t>
            </a:r>
            <a:r>
              <a:rPr lang="ko-KR" altLang="en-US" sz="2000" b="0" dirty="0"/>
              <a:t>을 작성하는 방법을 설명한다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03253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28C188-96C3-8546-BEC3-BE611BDBF376}"/>
              </a:ext>
            </a:extLst>
          </p:cNvPr>
          <p:cNvSpPr/>
          <p:nvPr/>
        </p:nvSpPr>
        <p:spPr>
          <a:xfrm>
            <a:off x="666031" y="1196752"/>
            <a:ext cx="98650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# </a:t>
            </a:r>
            <a:r>
              <a:rPr lang="en-US" sz="1200" dirty="0" err="1"/>
              <a:t>pyproject.toml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[build-system]</a:t>
            </a:r>
          </a:p>
          <a:p>
            <a:r>
              <a:rPr lang="en-US" sz="1200" dirty="0"/>
              <a:t>requires      = ["</a:t>
            </a:r>
            <a:r>
              <a:rPr lang="en-US" sz="1200" dirty="0" err="1"/>
              <a:t>setuptools</a:t>
            </a:r>
            <a:r>
              <a:rPr lang="en-US" sz="1200" dirty="0"/>
              <a:t>&gt;=61.0.0", "wheel"]</a:t>
            </a:r>
          </a:p>
          <a:p>
            <a:r>
              <a:rPr lang="en-US" sz="1200" dirty="0"/>
              <a:t>build-backend = "</a:t>
            </a:r>
            <a:r>
              <a:rPr lang="en-US" sz="1200" dirty="0" err="1"/>
              <a:t>setuptools.build_meta</a:t>
            </a:r>
            <a:r>
              <a:rPr lang="en-US" sz="1200" dirty="0"/>
              <a:t>"</a:t>
            </a:r>
          </a:p>
          <a:p>
            <a:r>
              <a:rPr lang="en-US" sz="1200" dirty="0"/>
              <a:t>[project]</a:t>
            </a:r>
          </a:p>
          <a:p>
            <a:r>
              <a:rPr lang="en-US" sz="1200" dirty="0"/>
              <a:t>name = "</a:t>
            </a:r>
            <a:r>
              <a:rPr lang="en-US" sz="1200" dirty="0" err="1"/>
              <a:t>realpython</a:t>
            </a:r>
            <a:r>
              <a:rPr lang="en-US" sz="1200" dirty="0"/>
              <a:t>-reader"</a:t>
            </a:r>
          </a:p>
          <a:p>
            <a:r>
              <a:rPr lang="en-US" sz="1200" dirty="0"/>
              <a:t>version = "1.0.0"</a:t>
            </a:r>
          </a:p>
          <a:p>
            <a:r>
              <a:rPr lang="en-US" sz="1200" dirty="0"/>
              <a:t>description = "Read the latest Real Python tutorials"</a:t>
            </a:r>
          </a:p>
          <a:p>
            <a:r>
              <a:rPr lang="en-US" sz="1200" dirty="0"/>
              <a:t>readme = "</a:t>
            </a:r>
            <a:r>
              <a:rPr lang="en-US" sz="1200" dirty="0" err="1"/>
              <a:t>README.md</a:t>
            </a:r>
            <a:r>
              <a:rPr lang="en-US" sz="1200" dirty="0"/>
              <a:t>"</a:t>
            </a:r>
          </a:p>
          <a:p>
            <a:r>
              <a:rPr lang="en-US" sz="1200" dirty="0"/>
              <a:t>authors = [{ name = "Real Python", email = "</a:t>
            </a:r>
            <a:r>
              <a:rPr lang="en-US" sz="1200" dirty="0" err="1"/>
              <a:t>info@realpython.com</a:t>
            </a:r>
            <a:r>
              <a:rPr lang="en-US" sz="1200" dirty="0"/>
              <a:t>" }]</a:t>
            </a:r>
          </a:p>
          <a:p>
            <a:r>
              <a:rPr lang="en-US" sz="1200" dirty="0"/>
              <a:t>license = { file = "LICENSE" }</a:t>
            </a:r>
          </a:p>
          <a:p>
            <a:r>
              <a:rPr lang="en-US" sz="1200" dirty="0"/>
              <a:t>classifiers = [</a:t>
            </a:r>
          </a:p>
          <a:p>
            <a:r>
              <a:rPr lang="en-US" sz="1200" dirty="0"/>
              <a:t>    "License :: OSI Approved :: MIT License",</a:t>
            </a:r>
          </a:p>
          <a:p>
            <a:r>
              <a:rPr lang="en-US" sz="1200" dirty="0"/>
              <a:t>    "Programming Language :: Python",</a:t>
            </a:r>
          </a:p>
          <a:p>
            <a:r>
              <a:rPr lang="en-US" sz="1200" dirty="0"/>
              <a:t>    "Programming Language :: Python :: 3",</a:t>
            </a:r>
          </a:p>
          <a:p>
            <a:r>
              <a:rPr lang="en-US" sz="1200" dirty="0"/>
              <a:t>]</a:t>
            </a:r>
          </a:p>
          <a:p>
            <a:r>
              <a:rPr lang="en-US" sz="1200" dirty="0"/>
              <a:t>keywords = ["feed", "reader", "tutorial"]</a:t>
            </a:r>
          </a:p>
          <a:p>
            <a:r>
              <a:rPr lang="en-US" sz="1200" dirty="0"/>
              <a:t>dependencies = [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feedparser</a:t>
            </a:r>
            <a:r>
              <a:rPr lang="en-US" sz="1200" dirty="0"/>
              <a:t> &gt;= 5.2.0",</a:t>
            </a:r>
          </a:p>
          <a:p>
            <a:r>
              <a:rPr lang="en-US" sz="1200" dirty="0"/>
              <a:t>    "html2text",</a:t>
            </a:r>
          </a:p>
          <a:p>
            <a:r>
              <a:rPr lang="en-US" sz="1200" dirty="0"/>
              <a:t>    '</a:t>
            </a:r>
            <a:r>
              <a:rPr lang="en-US" sz="1200" dirty="0" err="1"/>
              <a:t>tomli</a:t>
            </a:r>
            <a:r>
              <a:rPr lang="en-US" sz="1200" dirty="0"/>
              <a:t>; </a:t>
            </a:r>
            <a:r>
              <a:rPr lang="en-US" sz="1200" dirty="0" err="1"/>
              <a:t>python_version</a:t>
            </a:r>
            <a:r>
              <a:rPr lang="en-US" sz="1200" dirty="0"/>
              <a:t> &lt; "3.11"',</a:t>
            </a:r>
          </a:p>
          <a:p>
            <a:r>
              <a:rPr lang="en-US" sz="1200" dirty="0"/>
              <a:t>]</a:t>
            </a:r>
          </a:p>
          <a:p>
            <a:r>
              <a:rPr lang="en-US" sz="1200" dirty="0"/>
              <a:t>requires-python = "&gt;=3.9”</a:t>
            </a:r>
          </a:p>
          <a:p>
            <a:r>
              <a:rPr lang="en-US" sz="1200" dirty="0"/>
              <a:t>[</a:t>
            </a:r>
            <a:r>
              <a:rPr lang="en-US" sz="1200" dirty="0" err="1"/>
              <a:t>project.optional</a:t>
            </a:r>
            <a:r>
              <a:rPr lang="en-US" sz="1200" dirty="0"/>
              <a:t>-dependencies]</a:t>
            </a:r>
          </a:p>
          <a:p>
            <a:r>
              <a:rPr lang="en-US" sz="1200" dirty="0"/>
              <a:t>dev = ["black", "</a:t>
            </a:r>
            <a:r>
              <a:rPr lang="en-US" sz="1200" dirty="0" err="1"/>
              <a:t>bumpver</a:t>
            </a:r>
            <a:r>
              <a:rPr lang="en-US" sz="1200" dirty="0"/>
              <a:t>", "</a:t>
            </a:r>
            <a:r>
              <a:rPr lang="en-US" sz="1200" dirty="0" err="1"/>
              <a:t>isort</a:t>
            </a:r>
            <a:r>
              <a:rPr lang="en-US" sz="1200" dirty="0"/>
              <a:t>", "pip-tools", "</a:t>
            </a:r>
            <a:r>
              <a:rPr lang="en-US" sz="1200" dirty="0" err="1"/>
              <a:t>pytest</a:t>
            </a:r>
            <a:r>
              <a:rPr lang="en-US" sz="1200" dirty="0"/>
              <a:t>"]</a:t>
            </a:r>
          </a:p>
          <a:p>
            <a:r>
              <a:rPr lang="en-US" sz="1200" dirty="0"/>
              <a:t>[</a:t>
            </a:r>
            <a:r>
              <a:rPr lang="en-US" sz="1200" dirty="0" err="1"/>
              <a:t>project.urls</a:t>
            </a:r>
            <a:r>
              <a:rPr lang="en-US" sz="1200" dirty="0"/>
              <a:t>]</a:t>
            </a:r>
          </a:p>
          <a:p>
            <a:r>
              <a:rPr lang="en-US" sz="1200" dirty="0"/>
              <a:t>Homepage = "https://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realpython</a:t>
            </a:r>
            <a:r>
              <a:rPr lang="en-US" sz="1200" dirty="0"/>
              <a:t>/reader"</a:t>
            </a:r>
          </a:p>
          <a:p>
            <a:r>
              <a:rPr lang="en-US" sz="1200" dirty="0"/>
              <a:t>[</a:t>
            </a:r>
            <a:r>
              <a:rPr lang="en-US" sz="1200" dirty="0" err="1"/>
              <a:t>project.scripts</a:t>
            </a:r>
            <a:r>
              <a:rPr lang="en-US" sz="1200" dirty="0"/>
              <a:t>]</a:t>
            </a:r>
          </a:p>
          <a:p>
            <a:r>
              <a:rPr lang="en-US" sz="1200" dirty="0" err="1"/>
              <a:t>realpython</a:t>
            </a:r>
            <a:r>
              <a:rPr lang="en-US" sz="1200" dirty="0"/>
              <a:t> = "</a:t>
            </a:r>
            <a:r>
              <a:rPr lang="en-US" sz="1200" dirty="0" err="1"/>
              <a:t>reader.__main__:main</a:t>
            </a:r>
            <a:r>
              <a:rPr lang="en-US" sz="12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96415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63C9-E663-DF4C-944D-03B17803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Virtual Environments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14DB-0B46-5B48-B4DB-A5CF28ED5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1224136"/>
          </a:xfrm>
        </p:spPr>
        <p:txBody>
          <a:bodyPr/>
          <a:lstStyle/>
          <a:p>
            <a:r>
              <a:rPr lang="en-US" b="0" dirty="0"/>
              <a:t> pip</a:t>
            </a:r>
            <a:r>
              <a:rPr lang="ko-KR" altLang="en-US" b="0" dirty="0"/>
              <a:t>을 사용하여 설치된 </a:t>
            </a:r>
            <a:r>
              <a:rPr lang="ko-KR" altLang="en-US" b="0" dirty="0" err="1"/>
              <a:t>서드파티</a:t>
            </a:r>
            <a:r>
              <a:rPr lang="ko-KR" altLang="en-US" b="0" dirty="0"/>
              <a:t> 패키지는 통상적으로 </a:t>
            </a:r>
            <a:r>
              <a:rPr lang="en-US" b="0" dirty="0"/>
              <a:t>site.getsitepackages</a:t>
            </a:r>
            <a:r>
              <a:rPr lang="ko-KR" altLang="en-US" b="0" dirty="0"/>
              <a:t>에 지정된 디렉토리 중 하나에 위치</a:t>
            </a:r>
            <a:endParaRPr lang="en-US" altLang="ko-KR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F8626-AFF1-CB45-A5AB-694525158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9" y="2492896"/>
            <a:ext cx="9089010" cy="112806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2515AB-CF26-8A41-A5E0-59E59A620BFA}"/>
              </a:ext>
            </a:extLst>
          </p:cNvPr>
          <p:cNvSpPr txBox="1">
            <a:spLocks/>
          </p:cNvSpPr>
          <p:nvPr/>
        </p:nvSpPr>
        <p:spPr>
          <a:xfrm>
            <a:off x="305991" y="3933056"/>
            <a:ext cx="11449272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3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 </a:t>
            </a:r>
            <a:r>
              <a:rPr lang="en-US" dirty="0"/>
              <a:t>system packages</a:t>
            </a:r>
            <a:r>
              <a:rPr lang="en-US" b="0" dirty="0"/>
              <a:t>( Python </a:t>
            </a:r>
            <a:r>
              <a:rPr lang="ko-KR" altLang="en-US" b="0" dirty="0"/>
              <a:t>표준 라이브러리의 일부 패키지</a:t>
            </a:r>
            <a:r>
              <a:rPr lang="en-US" altLang="ko-KR" b="0" dirty="0"/>
              <a:t>)</a:t>
            </a:r>
            <a:r>
              <a:rPr lang="ko-KR" altLang="en-US" b="0" dirty="0"/>
              <a:t>에 대해서는 그렇지 않지만 </a:t>
            </a:r>
            <a:r>
              <a:rPr lang="en-US" dirty="0"/>
              <a:t>site packages</a:t>
            </a:r>
            <a:r>
              <a:rPr lang="ko-KR" altLang="en-US" b="0" dirty="0"/>
              <a:t>에 대해서는 문제가 발생할 수 있다</a:t>
            </a:r>
            <a:r>
              <a:rPr lang="en-US" altLang="ko-KR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902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Package </a:t>
            </a:r>
            <a:r>
              <a:rPr lang="ko-KR" altLang="en-US" dirty="0"/>
              <a:t>구성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pyproject.toml</a:t>
            </a:r>
            <a:r>
              <a:rPr lang="ko-KR" altLang="en-US" sz="2000" b="0" dirty="0"/>
              <a:t>에 포함해야 하는 최소 정보는 다음과 같다</a:t>
            </a:r>
            <a:r>
              <a:rPr lang="en-US" altLang="ko-KR" sz="2000" b="0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name</a:t>
            </a:r>
            <a:r>
              <a:rPr lang="ko-KR" altLang="en-US" sz="1800" b="0" dirty="0"/>
              <a:t>은 </a:t>
            </a:r>
            <a:r>
              <a:rPr lang="en-US" sz="1800" b="0" dirty="0" err="1"/>
              <a:t>PyPI</a:t>
            </a:r>
            <a:r>
              <a:rPr lang="ko-KR" altLang="en-US" sz="1800" b="0" dirty="0"/>
              <a:t>에 표시될 패키지의 이름을 명시한다</a:t>
            </a:r>
            <a:r>
              <a:rPr lang="en-US" altLang="ko-KR" sz="1800" b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version</a:t>
            </a:r>
            <a:r>
              <a:rPr lang="ko-KR" altLang="en-US" sz="1800" b="0" dirty="0"/>
              <a:t>은 패키지의 현재 버전을 설정한다</a:t>
            </a:r>
            <a:r>
              <a:rPr lang="en-US" altLang="ko-KR" sz="18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520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Package </a:t>
            </a:r>
            <a:r>
              <a:rPr lang="ko-KR" altLang="en-US" dirty="0"/>
              <a:t>구성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sz="2000" dirty="0" err="1"/>
              <a:t>pyproject.toml</a:t>
            </a:r>
            <a:r>
              <a:rPr lang="ko-KR" altLang="en-US" sz="2000" b="0" dirty="0"/>
              <a:t>의 다른 키 중 </a:t>
            </a:r>
            <a:r>
              <a:rPr lang="ko-KR" altLang="en-US" sz="2000" b="0" dirty="0" err="1"/>
              <a:t>일부을</a:t>
            </a:r>
            <a:r>
              <a:rPr lang="ko-KR" altLang="en-US" sz="2000" b="0" dirty="0"/>
              <a:t> 다음과 같이 해석할 수 있다</a:t>
            </a:r>
            <a:r>
              <a:rPr lang="en-US" altLang="ko-KR" sz="2000" b="0" dirty="0"/>
              <a:t>. 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sz="1800" dirty="0"/>
              <a:t>classifier</a:t>
            </a:r>
            <a:r>
              <a:rPr lang="ko-KR" altLang="en-US" sz="1800" b="0" dirty="0"/>
              <a:t>는 </a:t>
            </a:r>
            <a:r>
              <a:rPr lang="en-US" sz="1800" b="0" dirty="0"/>
              <a:t>classifier </a:t>
            </a:r>
            <a:r>
              <a:rPr lang="ko-KR" altLang="en-US" sz="1800" b="0" dirty="0"/>
              <a:t>목록을 사용하여 프로젝트를 기술한다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프로젝트를 더 쉽게 검색할 수 있으므로 이 옵션을 사용해야 한다</a:t>
            </a:r>
            <a:r>
              <a:rPr lang="en-US" altLang="ko-KR" sz="18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sz="1800" dirty="0"/>
              <a:t>dependency</a:t>
            </a:r>
            <a:r>
              <a:rPr lang="ko-KR" altLang="en-US" sz="1800" b="0" dirty="0"/>
              <a:t>은 패키지가 </a:t>
            </a:r>
            <a:r>
              <a:rPr lang="ko-KR" altLang="en-US" sz="1800" b="0" dirty="0" err="1"/>
              <a:t>서드파티</a:t>
            </a:r>
            <a:r>
              <a:rPr lang="ko-KR" altLang="en-US" sz="1800" b="0" dirty="0"/>
              <a:t> 라이브러리에 대해 가지는 종속성을 나열한다</a:t>
            </a:r>
            <a:r>
              <a:rPr lang="en-US" altLang="ko-KR" sz="1800" b="0" dirty="0"/>
              <a:t>. </a:t>
            </a:r>
            <a:r>
              <a:rPr lang="en-US" sz="1800" b="0" dirty="0"/>
              <a:t>reader</a:t>
            </a:r>
            <a:r>
              <a:rPr lang="ko-KR" altLang="en-US" sz="1800" b="0" dirty="0"/>
              <a:t>는 </a:t>
            </a:r>
            <a:r>
              <a:rPr lang="en-US" sz="1800" b="0" dirty="0"/>
              <a:t>feed parser, html2text </a:t>
            </a:r>
            <a:r>
              <a:rPr lang="ko-KR" altLang="en-US" sz="1800" b="0" dirty="0"/>
              <a:t>및 </a:t>
            </a:r>
            <a:r>
              <a:rPr lang="en-US" sz="1800" b="0" dirty="0" err="1"/>
              <a:t>tomli</a:t>
            </a:r>
            <a:r>
              <a:rPr lang="ko-KR" altLang="en-US" sz="1800" b="0" dirty="0"/>
              <a:t>에 의존적이므로 여기에 나열한다</a:t>
            </a:r>
            <a:r>
              <a:rPr lang="en-US" altLang="ko-KR" sz="18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sz="1800" dirty="0" err="1"/>
              <a:t>project.urls</a:t>
            </a:r>
            <a:r>
              <a:rPr lang="ko-KR" altLang="en-US" sz="1800" b="0" dirty="0"/>
              <a:t>은 사용자에게 </a:t>
            </a:r>
            <a:r>
              <a:rPr lang="en-US" sz="1800" b="0" dirty="0"/>
              <a:t>package</a:t>
            </a:r>
            <a:r>
              <a:rPr lang="ko-KR" altLang="en-US" sz="1800" b="0" dirty="0"/>
              <a:t>에 대한 추가 정보를 표시하는 데 사용할 수 있는 링크를 추가한다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여기에 여러 링크들을 나열할 수 있다</a:t>
            </a:r>
            <a:r>
              <a:rPr lang="en-US" altLang="ko-KR" sz="18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sz="1800" dirty="0" err="1"/>
              <a:t>project.scripts</a:t>
            </a:r>
            <a:r>
              <a:rPr lang="ko-KR" altLang="en-US" sz="1800" b="0" dirty="0"/>
              <a:t>는 </a:t>
            </a:r>
            <a:r>
              <a:rPr lang="en-US" sz="1800" b="0" dirty="0"/>
              <a:t>package </a:t>
            </a:r>
            <a:r>
              <a:rPr lang="ko-KR" altLang="en-US" sz="1800" b="0" dirty="0"/>
              <a:t>내에서 함수를 호출하는 </a:t>
            </a:r>
            <a:r>
              <a:rPr lang="ko-KR" altLang="en-US" sz="1800" b="0" dirty="0" err="1"/>
              <a:t>명령줄</a:t>
            </a:r>
            <a:r>
              <a:rPr lang="ko-KR" altLang="en-US" sz="1800" b="0" dirty="0"/>
              <a:t> 스크립트를 생성한다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여기서 새로운 </a:t>
            </a:r>
            <a:r>
              <a:rPr lang="en-US" sz="1800" b="0" dirty="0" err="1"/>
              <a:t>realpython</a:t>
            </a:r>
            <a:r>
              <a:rPr lang="en-US" sz="1800" b="0" dirty="0"/>
              <a:t> </a:t>
            </a:r>
            <a:r>
              <a:rPr lang="ko-KR" altLang="en-US" sz="1800" b="0" dirty="0"/>
              <a:t>명령은 </a:t>
            </a:r>
            <a:r>
              <a:rPr lang="en-US" sz="1800" b="0" dirty="0" err="1"/>
              <a:t>reader.</a:t>
            </a:r>
            <a:r>
              <a:rPr lang="en-US" sz="1800" dirty="0" err="1"/>
              <a:t>main</a:t>
            </a:r>
            <a:r>
              <a:rPr lang="en-US" sz="1800" b="0" dirty="0"/>
              <a:t> module </a:t>
            </a:r>
            <a:r>
              <a:rPr lang="ko-KR" altLang="en-US" sz="1800" b="0" dirty="0"/>
              <a:t>내의 </a:t>
            </a:r>
            <a:r>
              <a:rPr lang="en-US" sz="1800" b="0" dirty="0"/>
              <a:t>main()</a:t>
            </a:r>
            <a:r>
              <a:rPr lang="ko-KR" altLang="en-US" sz="1800" b="0" dirty="0"/>
              <a:t>을 호출한다</a:t>
            </a:r>
            <a:r>
              <a:rPr lang="en-US" altLang="ko-KR" sz="18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2444860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종속성 지정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sz="2000" b="0" dirty="0"/>
              <a:t>package</a:t>
            </a:r>
            <a:r>
              <a:rPr lang="ko-KR" altLang="en-US" sz="2000" b="0" dirty="0"/>
              <a:t>는 표준 라이브러리의 일부가 아닌 </a:t>
            </a:r>
            <a:r>
              <a:rPr lang="ko-KR" altLang="en-US" sz="2000" b="0" dirty="0" err="1"/>
              <a:t>서드</a:t>
            </a:r>
            <a:r>
              <a:rPr lang="ko-KR" altLang="en-US" sz="2000" b="0" dirty="0"/>
              <a:t> 파티 라이브러리에 종속될 수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이를 </a:t>
            </a:r>
            <a:r>
              <a:rPr lang="en-US" sz="2000" dirty="0" err="1"/>
              <a:t>pyproject.toml</a:t>
            </a:r>
            <a:r>
              <a:rPr lang="ko-KR" altLang="en-US" sz="2000" b="0" dirty="0"/>
              <a:t>의 종속성 목록에 명시해야 한다</a:t>
            </a:r>
            <a:r>
              <a:rPr lang="en-US" altLang="ko-KR" sz="2000" b="0" dirty="0"/>
              <a:t>.</a:t>
            </a:r>
          </a:p>
          <a:p>
            <a:pPr latinLnBrk="0"/>
            <a:r>
              <a:rPr lang="ko-KR" altLang="en-US" sz="2000" b="0" dirty="0"/>
              <a:t>라이브러리 또는 어플리케이션이 작동하는 데 필요한 최소 요구 사항만 지정해야 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 목록은 패키지가 설치될 때마다 </a:t>
            </a:r>
            <a:r>
              <a:rPr lang="en-US" sz="2000" dirty="0"/>
              <a:t>pip</a:t>
            </a:r>
            <a:r>
              <a:rPr lang="ko-KR" altLang="en-US" sz="2000" b="0" dirty="0"/>
              <a:t>에서 종속성을 해결하는 데 사용된다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 목록을 최소로 유지하면 </a:t>
            </a:r>
            <a:r>
              <a:rPr lang="en-US" sz="2000" b="0" dirty="0"/>
              <a:t>package</a:t>
            </a:r>
            <a:r>
              <a:rPr lang="ko-KR" altLang="en-US" sz="2000" b="0" dirty="0"/>
              <a:t>가 최대한으로 호환되도록 할 수 있다</a:t>
            </a:r>
            <a:r>
              <a:rPr lang="en-US" altLang="ko-KR" sz="20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64FE0-2362-6840-AACC-95162405326C}"/>
              </a:ext>
            </a:extLst>
          </p:cNvPr>
          <p:cNvSpPr/>
          <p:nvPr/>
        </p:nvSpPr>
        <p:spPr>
          <a:xfrm>
            <a:off x="666031" y="4437112"/>
            <a:ext cx="6696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dependencies = [</a:t>
            </a:r>
          </a:p>
          <a:p>
            <a:r>
              <a:rPr lang="en-US" dirty="0">
                <a:latin typeface="Courier" pitchFamily="2" charset="0"/>
              </a:rPr>
              <a:t>    "</a:t>
            </a:r>
            <a:r>
              <a:rPr lang="en-US" dirty="0" err="1">
                <a:latin typeface="Courier" pitchFamily="2" charset="0"/>
              </a:rPr>
              <a:t>feedparser</a:t>
            </a:r>
            <a:r>
              <a:rPr lang="en-US" dirty="0">
                <a:latin typeface="Courier" pitchFamily="2" charset="0"/>
              </a:rPr>
              <a:t> &gt;= 5.2.0",</a:t>
            </a:r>
          </a:p>
          <a:p>
            <a:r>
              <a:rPr lang="en-US" dirty="0">
                <a:latin typeface="Courier" pitchFamily="2" charset="0"/>
              </a:rPr>
              <a:t>    "html2text",</a:t>
            </a:r>
          </a:p>
          <a:p>
            <a:r>
              <a:rPr lang="en-US" dirty="0">
                <a:latin typeface="Courier" pitchFamily="2" charset="0"/>
              </a:rPr>
              <a:t>    '</a:t>
            </a:r>
            <a:r>
              <a:rPr lang="en-US" dirty="0" err="1">
                <a:latin typeface="Courier" pitchFamily="2" charset="0"/>
              </a:rPr>
              <a:t>tomli</a:t>
            </a:r>
            <a:r>
              <a:rPr lang="en-US" dirty="0">
                <a:latin typeface="Courier" pitchFamily="2" charset="0"/>
              </a:rPr>
              <a:t>; </a:t>
            </a:r>
            <a:r>
              <a:rPr lang="en-US" dirty="0" err="1">
                <a:latin typeface="Courier" pitchFamily="2" charset="0"/>
              </a:rPr>
              <a:t>python_version</a:t>
            </a:r>
            <a:r>
              <a:rPr lang="en-US" dirty="0">
                <a:latin typeface="Courier" pitchFamily="2" charset="0"/>
              </a:rPr>
              <a:t> &lt; "3.11"',</a:t>
            </a:r>
          </a:p>
          <a:p>
            <a:r>
              <a:rPr lang="en-US" dirty="0"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69504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종속성 지정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sz="2000" b="0" dirty="0"/>
              <a:t>pip-tools </a:t>
            </a:r>
            <a:r>
              <a:rPr lang="ko-KR" altLang="en-US" sz="2000" b="0" dirty="0"/>
              <a:t>프로젝트는 고정된 종속성을 관리하는 좋은 도구이다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전체 종속성 목록을 만들거나 업데이트할 수 있는 </a:t>
            </a:r>
            <a:r>
              <a:rPr lang="en-US" sz="2000" dirty="0"/>
              <a:t>pip-compile</a:t>
            </a:r>
            <a:r>
              <a:rPr lang="en-US" sz="2000" b="0" dirty="0"/>
              <a:t> </a:t>
            </a:r>
            <a:r>
              <a:rPr lang="ko-KR" altLang="en-US" sz="2000" b="0" dirty="0"/>
              <a:t>명령과 함께 제공된다</a:t>
            </a:r>
            <a:r>
              <a:rPr lang="en-US" altLang="ko-KR" sz="20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64FE0-2362-6840-AACC-95162405326C}"/>
              </a:ext>
            </a:extLst>
          </p:cNvPr>
          <p:cNvSpPr/>
          <p:nvPr/>
        </p:nvSpPr>
        <p:spPr>
          <a:xfrm>
            <a:off x="594023" y="2708920"/>
            <a:ext cx="77048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python -m pip install pip-tools</a:t>
            </a:r>
          </a:p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pip-compile </a:t>
            </a:r>
            <a:r>
              <a:rPr lang="en-US" dirty="0" err="1">
                <a:latin typeface="Courier" pitchFamily="2" charset="0"/>
              </a:rPr>
              <a:t>pyproject.toml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feedparser</a:t>
            </a:r>
            <a:r>
              <a:rPr lang="en-US" dirty="0">
                <a:latin typeface="Courier" pitchFamily="2" charset="0"/>
              </a:rPr>
              <a:t>==6.0.8</a:t>
            </a:r>
          </a:p>
          <a:p>
            <a:r>
              <a:rPr lang="en-US" dirty="0">
                <a:latin typeface="Courier" pitchFamily="2" charset="0"/>
              </a:rPr>
              <a:t>    via </a:t>
            </a:r>
            <a:r>
              <a:rPr lang="en-US" dirty="0" err="1">
                <a:latin typeface="Courier" pitchFamily="2" charset="0"/>
              </a:rPr>
              <a:t>realpython</a:t>
            </a:r>
            <a:r>
              <a:rPr lang="en-US" dirty="0">
                <a:latin typeface="Courier" pitchFamily="2" charset="0"/>
              </a:rPr>
              <a:t>-reader (</a:t>
            </a:r>
            <a:r>
              <a:rPr lang="en-US" dirty="0" err="1">
                <a:latin typeface="Courier" pitchFamily="2" charset="0"/>
              </a:rPr>
              <a:t>pyproject.toml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html2text==2020.1.16</a:t>
            </a:r>
          </a:p>
          <a:p>
            <a:r>
              <a:rPr lang="en-US" dirty="0">
                <a:latin typeface="Courier" pitchFamily="2" charset="0"/>
              </a:rPr>
              <a:t>    via </a:t>
            </a:r>
            <a:r>
              <a:rPr lang="en-US" dirty="0" err="1">
                <a:latin typeface="Courier" pitchFamily="2" charset="0"/>
              </a:rPr>
              <a:t>realpython</a:t>
            </a:r>
            <a:r>
              <a:rPr lang="en-US" dirty="0">
                <a:latin typeface="Courier" pitchFamily="2" charset="0"/>
              </a:rPr>
              <a:t>-reader (</a:t>
            </a:r>
            <a:r>
              <a:rPr lang="en-US" dirty="0" err="1">
                <a:latin typeface="Courier" pitchFamily="2" charset="0"/>
              </a:rPr>
              <a:t>pyproject.toml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sgmllib3k==1.0.0</a:t>
            </a:r>
          </a:p>
          <a:p>
            <a:r>
              <a:rPr lang="en-US" dirty="0">
                <a:latin typeface="Courier" pitchFamily="2" charset="0"/>
              </a:rPr>
              <a:t>    via </a:t>
            </a:r>
            <a:r>
              <a:rPr lang="en-US" dirty="0" err="1">
                <a:latin typeface="Courier" pitchFamily="2" charset="0"/>
              </a:rPr>
              <a:t>feedparser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tomli</a:t>
            </a:r>
            <a:r>
              <a:rPr lang="en-US" dirty="0">
                <a:latin typeface="Courier" pitchFamily="2" charset="0"/>
              </a:rPr>
              <a:t>==2.0.1 ; </a:t>
            </a:r>
            <a:r>
              <a:rPr lang="en-US" dirty="0" err="1">
                <a:latin typeface="Courier" pitchFamily="2" charset="0"/>
              </a:rPr>
              <a:t>python_version</a:t>
            </a:r>
            <a:r>
              <a:rPr lang="en-US" dirty="0">
                <a:latin typeface="Courier" pitchFamily="2" charset="0"/>
              </a:rPr>
              <a:t> &lt; "3.11"</a:t>
            </a:r>
          </a:p>
          <a:p>
            <a:r>
              <a:rPr lang="en-US" dirty="0">
                <a:latin typeface="Courier" pitchFamily="2" charset="0"/>
              </a:rPr>
              <a:t>    via </a:t>
            </a:r>
            <a:r>
              <a:rPr lang="en-US" dirty="0" err="1">
                <a:latin typeface="Courier" pitchFamily="2" charset="0"/>
              </a:rPr>
              <a:t>realpython</a:t>
            </a:r>
            <a:r>
              <a:rPr lang="en-US" dirty="0">
                <a:latin typeface="Courier" pitchFamily="2" charset="0"/>
              </a:rPr>
              <a:t>-reader (</a:t>
            </a:r>
            <a:r>
              <a:rPr lang="en-US" dirty="0" err="1">
                <a:latin typeface="Courier" pitchFamily="2" charset="0"/>
              </a:rPr>
              <a:t>pyproject.toml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8725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종속성 지정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sz="2000" dirty="0"/>
              <a:t>pip-compile</a:t>
            </a:r>
            <a:r>
              <a:rPr lang="ko-KR" altLang="en-US" sz="2000" b="0" dirty="0"/>
              <a:t>은 위의 출력과 유사한 내용인 세부 </a:t>
            </a:r>
            <a:r>
              <a:rPr lang="en-US" sz="2000" dirty="0" err="1"/>
              <a:t>requirements.txt</a:t>
            </a:r>
            <a:r>
              <a:rPr lang="en-US" sz="2000" b="0" dirty="0"/>
              <a:t> </a:t>
            </a:r>
            <a:r>
              <a:rPr lang="ko-KR" altLang="en-US" sz="2000" b="0" dirty="0"/>
              <a:t>파일을 생성한다</a:t>
            </a:r>
            <a:r>
              <a:rPr lang="en-US" altLang="ko-KR" sz="2000" b="0" dirty="0"/>
              <a:t>. </a:t>
            </a:r>
            <a:r>
              <a:rPr lang="en-US" sz="2000" dirty="0"/>
              <a:t>pip install</a:t>
            </a:r>
            <a:r>
              <a:rPr lang="en-US" sz="2000" b="0" dirty="0"/>
              <a:t> </a:t>
            </a:r>
            <a:r>
              <a:rPr lang="ko-KR" altLang="en-US" sz="2000" b="0" dirty="0"/>
              <a:t>또는 </a:t>
            </a:r>
            <a:r>
              <a:rPr lang="en-US" sz="2000" dirty="0"/>
              <a:t>pip-sync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사용하여 환경에 다음과 같은 종속성을 설치할 수 있다</a:t>
            </a:r>
            <a:r>
              <a:rPr lang="en-US" altLang="ko-KR" sz="20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64FE0-2362-6840-AACC-95162405326C}"/>
              </a:ext>
            </a:extLst>
          </p:cNvPr>
          <p:cNvSpPr/>
          <p:nvPr/>
        </p:nvSpPr>
        <p:spPr>
          <a:xfrm>
            <a:off x="594023" y="3426676"/>
            <a:ext cx="105851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pip-sync</a:t>
            </a:r>
          </a:p>
          <a:p>
            <a:r>
              <a:rPr lang="en-US" dirty="0">
                <a:latin typeface="Courier" pitchFamily="2" charset="0"/>
              </a:rPr>
              <a:t>Collecting </a:t>
            </a:r>
            <a:r>
              <a:rPr lang="en-US" dirty="0" err="1">
                <a:latin typeface="Courier" pitchFamily="2" charset="0"/>
              </a:rPr>
              <a:t>feedparser</a:t>
            </a:r>
            <a:r>
              <a:rPr lang="en-US" dirty="0">
                <a:latin typeface="Courier" pitchFamily="2" charset="0"/>
              </a:rPr>
              <a:t>==6.0.8</a:t>
            </a:r>
          </a:p>
          <a:p>
            <a:r>
              <a:rPr lang="en-US" dirty="0">
                <a:latin typeface="Courier" pitchFamily="2" charset="0"/>
              </a:rPr>
              <a:t>  ...</a:t>
            </a:r>
          </a:p>
          <a:p>
            <a:r>
              <a:rPr lang="en-US" dirty="0">
                <a:latin typeface="Courier" pitchFamily="2" charset="0"/>
              </a:rPr>
              <a:t>Installing collected packages: sgmllib3k, </a:t>
            </a:r>
            <a:r>
              <a:rPr lang="en-US" dirty="0" err="1">
                <a:latin typeface="Courier" pitchFamily="2" charset="0"/>
              </a:rPr>
              <a:t>tomli</a:t>
            </a:r>
            <a:r>
              <a:rPr lang="en-US" dirty="0">
                <a:latin typeface="Courier" pitchFamily="2" charset="0"/>
              </a:rPr>
              <a:t>, html2text, </a:t>
            </a:r>
            <a:r>
              <a:rPr lang="en-US" dirty="0" err="1">
                <a:latin typeface="Courier" pitchFamily="2" charset="0"/>
              </a:rPr>
              <a:t>feedparser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Successfully installed feedparser-6.0.8 html2text-2020.1.16 sgmllib3k-1.0.0</a:t>
            </a:r>
          </a:p>
          <a:p>
            <a:r>
              <a:rPr lang="en-US" dirty="0">
                <a:latin typeface="Courier" pitchFamily="2" charset="0"/>
              </a:rPr>
              <a:t>                       tomli-2.0.1</a:t>
            </a:r>
          </a:p>
        </p:txBody>
      </p:sp>
    </p:spTree>
    <p:extLst>
      <p:ext uri="{BB962C8B-B14F-4D97-AF65-F5344CB8AC3E}">
        <p14:creationId xmlns:p14="http://schemas.microsoft.com/office/powerpoint/2010/main" val="907405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종속성 지정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sz="2000" dirty="0" err="1"/>
              <a:t>project.optional</a:t>
            </a:r>
            <a:r>
              <a:rPr lang="en-US" sz="2000" dirty="0"/>
              <a:t>-dependencies</a:t>
            </a:r>
            <a:r>
              <a:rPr lang="ko-KR" altLang="en-US" sz="2000" b="0" dirty="0"/>
              <a:t>라는 별도의 테이블에서 </a:t>
            </a:r>
            <a:r>
              <a:rPr lang="en-US" sz="2000" b="0" dirty="0"/>
              <a:t>package</a:t>
            </a:r>
            <a:r>
              <a:rPr lang="ko-KR" altLang="en-US" sz="2000" b="0" dirty="0"/>
              <a:t>의 선택적 종속성을 </a:t>
            </a:r>
            <a:r>
              <a:rPr lang="en-US" sz="2000" b="0" dirty="0" err="1"/>
              <a:t>audtl</a:t>
            </a:r>
            <a:r>
              <a:rPr lang="ko-KR" altLang="en-US" sz="2000" b="0" dirty="0"/>
              <a:t>할 수도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종종 개발 또는 테스트 중에 사용할 종속성을 지정할 때 이 옵션을 사용한다</a:t>
            </a:r>
            <a:r>
              <a:rPr lang="en-US" altLang="ko-KR" sz="2000" b="0" dirty="0"/>
              <a:t>. </a:t>
            </a: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64FE0-2362-6840-AACC-95162405326C}"/>
              </a:ext>
            </a:extLst>
          </p:cNvPr>
          <p:cNvSpPr/>
          <p:nvPr/>
        </p:nvSpPr>
        <p:spPr>
          <a:xfrm>
            <a:off x="738039" y="2935247"/>
            <a:ext cx="10585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project.optional</a:t>
            </a:r>
            <a:r>
              <a:rPr lang="en-US" dirty="0">
                <a:latin typeface="Courier" pitchFamily="2" charset="0"/>
              </a:rPr>
              <a:t>-dependencies] </a:t>
            </a:r>
          </a:p>
          <a:p>
            <a:r>
              <a:rPr lang="en-US" dirty="0">
                <a:latin typeface="Courier" pitchFamily="2" charset="0"/>
              </a:rPr>
              <a:t>dev = ["black", "</a:t>
            </a:r>
            <a:r>
              <a:rPr lang="en-US" dirty="0" err="1">
                <a:latin typeface="Courier" pitchFamily="2" charset="0"/>
              </a:rPr>
              <a:t>bumpver</a:t>
            </a:r>
            <a:r>
              <a:rPr lang="en-US" dirty="0">
                <a:latin typeface="Courier" pitchFamily="2" charset="0"/>
              </a:rPr>
              <a:t>", "</a:t>
            </a:r>
            <a:r>
              <a:rPr lang="en-US" dirty="0" err="1">
                <a:latin typeface="Courier" pitchFamily="2" charset="0"/>
              </a:rPr>
              <a:t>isort</a:t>
            </a:r>
            <a:r>
              <a:rPr lang="en-US" dirty="0">
                <a:latin typeface="Courier" pitchFamily="2" charset="0"/>
              </a:rPr>
              <a:t>", "pip-tools", "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"]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38801-1769-FD48-B58E-E1565ADE76AF}"/>
              </a:ext>
            </a:extLst>
          </p:cNvPr>
          <p:cNvSpPr txBox="1">
            <a:spLocks/>
          </p:cNvSpPr>
          <p:nvPr/>
        </p:nvSpPr>
        <p:spPr>
          <a:xfrm>
            <a:off x="311104" y="3922753"/>
            <a:ext cx="1144927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0" dirty="0"/>
              <a:t>기본적으로 선택적 종속성은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설치할 때 포함되지 않는다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그러나 </a:t>
            </a:r>
            <a:r>
              <a:rPr lang="en-US" sz="2000" dirty="0"/>
              <a:t>pip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실행할 때 대괄호 안에 그룹 이름을 추가하여 그룹 이름을 수동으로 설치하도록 지정할 수 있다</a:t>
            </a:r>
            <a:r>
              <a:rPr lang="en-US" altLang="ko-KR" sz="20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B223D-B540-FF44-8749-1208678C3CB5}"/>
              </a:ext>
            </a:extLst>
          </p:cNvPr>
          <p:cNvSpPr/>
          <p:nvPr/>
        </p:nvSpPr>
        <p:spPr>
          <a:xfrm>
            <a:off x="738039" y="5157192"/>
            <a:ext cx="10585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python -m pip install </a:t>
            </a:r>
            <a:r>
              <a:rPr lang="en-US" dirty="0" err="1">
                <a:latin typeface="Courier" pitchFamily="2" charset="0"/>
              </a:rPr>
              <a:t>realpython</a:t>
            </a:r>
            <a:r>
              <a:rPr lang="en-US" dirty="0">
                <a:latin typeface="Courier" pitchFamily="2" charset="0"/>
              </a:rPr>
              <a:t>-reader[dev]</a:t>
            </a:r>
          </a:p>
        </p:txBody>
      </p:sp>
    </p:spTree>
    <p:extLst>
      <p:ext uri="{BB962C8B-B14F-4D97-AF65-F5344CB8AC3E}">
        <p14:creationId xmlns:p14="http://schemas.microsoft.com/office/powerpoint/2010/main" val="2062042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종속성 지정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sz="2000" dirty="0"/>
              <a:t>pip-compile</a:t>
            </a:r>
            <a:r>
              <a:rPr lang="ko-KR" altLang="en-US" sz="2000" b="0" dirty="0"/>
              <a:t>로 종속성을 고정할 때 </a:t>
            </a:r>
            <a:r>
              <a:rPr lang="en-US" altLang="ko-KR" sz="2000" dirty="0"/>
              <a:t>--</a:t>
            </a:r>
            <a:r>
              <a:rPr lang="en-US" sz="2000" dirty="0"/>
              <a:t>extra</a:t>
            </a:r>
            <a:r>
              <a:rPr lang="en-US" sz="2000" b="0" dirty="0"/>
              <a:t> </a:t>
            </a:r>
            <a:r>
              <a:rPr lang="ko-KR" altLang="en-US" sz="2000" b="0" dirty="0"/>
              <a:t>명령 옵션을 사용하여 선택적 종속성을 포함할 수도 있다</a:t>
            </a:r>
            <a:r>
              <a:rPr lang="en-US" altLang="ko-KR" sz="20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4C3E4B-DDE0-EE44-882B-927577B91C7F}"/>
              </a:ext>
            </a:extLst>
          </p:cNvPr>
          <p:cNvSpPr/>
          <p:nvPr/>
        </p:nvSpPr>
        <p:spPr>
          <a:xfrm>
            <a:off x="666031" y="2852936"/>
            <a:ext cx="800147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pip-compile --extra dev </a:t>
            </a:r>
            <a:r>
              <a:rPr lang="en-US" dirty="0" err="1">
                <a:latin typeface="Courier" pitchFamily="2" charset="0"/>
              </a:rPr>
              <a:t>pyproject.toml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attrs</a:t>
            </a:r>
            <a:r>
              <a:rPr lang="en-US" dirty="0">
                <a:latin typeface="Courier" pitchFamily="2" charset="0"/>
              </a:rPr>
              <a:t>==21.4.0</a:t>
            </a:r>
          </a:p>
          <a:p>
            <a:r>
              <a:rPr lang="en-US" dirty="0">
                <a:latin typeface="Courier" pitchFamily="2" charset="0"/>
              </a:rPr>
              <a:t>    via </a:t>
            </a:r>
            <a:r>
              <a:rPr lang="en-US" dirty="0" err="1">
                <a:latin typeface="Courier" pitchFamily="2" charset="0"/>
              </a:rPr>
              <a:t>pytest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black==22.3.0</a:t>
            </a:r>
          </a:p>
          <a:p>
            <a:r>
              <a:rPr lang="en-US" dirty="0">
                <a:latin typeface="Courier" pitchFamily="2" charset="0"/>
              </a:rPr>
              <a:t>    via </a:t>
            </a:r>
            <a:r>
              <a:rPr lang="en-US" dirty="0" err="1">
                <a:latin typeface="Courier" pitchFamily="2" charset="0"/>
              </a:rPr>
              <a:t>realpython</a:t>
            </a:r>
            <a:r>
              <a:rPr lang="en-US" dirty="0">
                <a:latin typeface="Courier" pitchFamily="2" charset="0"/>
              </a:rPr>
              <a:t>-reader (</a:t>
            </a:r>
            <a:r>
              <a:rPr lang="en-US" dirty="0" err="1">
                <a:latin typeface="Courier" pitchFamily="2" charset="0"/>
              </a:rPr>
              <a:t>pyproject.toml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...</a:t>
            </a:r>
          </a:p>
          <a:p>
            <a:r>
              <a:rPr lang="en-US" dirty="0" err="1">
                <a:latin typeface="Courier" pitchFamily="2" charset="0"/>
              </a:rPr>
              <a:t>tomli</a:t>
            </a:r>
            <a:r>
              <a:rPr lang="en-US" dirty="0">
                <a:latin typeface="Courier" pitchFamily="2" charset="0"/>
              </a:rPr>
              <a:t>==2.0.1 ; </a:t>
            </a:r>
            <a:r>
              <a:rPr lang="en-US" dirty="0" err="1">
                <a:latin typeface="Courier" pitchFamily="2" charset="0"/>
              </a:rPr>
              <a:t>python_version</a:t>
            </a:r>
            <a:r>
              <a:rPr lang="en-US" dirty="0">
                <a:latin typeface="Courier" pitchFamily="2" charset="0"/>
              </a:rPr>
              <a:t> &lt; "3.11"</a:t>
            </a:r>
          </a:p>
          <a:p>
            <a:r>
              <a:rPr lang="en-US" dirty="0">
                <a:latin typeface="Courier" pitchFamily="2" charset="0"/>
              </a:rPr>
              <a:t>    via</a:t>
            </a:r>
          </a:p>
          <a:p>
            <a:r>
              <a:rPr lang="en-US" dirty="0">
                <a:latin typeface="Courier" pitchFamily="2" charset="0"/>
              </a:rPr>
              <a:t>      black</a:t>
            </a:r>
          </a:p>
          <a:p>
            <a:r>
              <a:rPr lang="en-US" dirty="0">
                <a:latin typeface="Courier" pitchFamily="2" charset="0"/>
              </a:rPr>
              <a:t>      </a:t>
            </a:r>
            <a:r>
              <a:rPr lang="en-US" dirty="0" err="1">
                <a:latin typeface="Courier" pitchFamily="2" charset="0"/>
              </a:rPr>
              <a:t>pytest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   </a:t>
            </a:r>
            <a:r>
              <a:rPr lang="en-US" dirty="0" err="1">
                <a:latin typeface="Courier" pitchFamily="2" charset="0"/>
              </a:rPr>
              <a:t>realpython</a:t>
            </a:r>
            <a:r>
              <a:rPr lang="en-US" dirty="0">
                <a:latin typeface="Courier" pitchFamily="2" charset="0"/>
              </a:rPr>
              <a:t>-reader (</a:t>
            </a:r>
            <a:r>
              <a:rPr lang="en-US" dirty="0" err="1">
                <a:latin typeface="Courier" pitchFamily="2" charset="0"/>
              </a:rPr>
              <a:t>pyproject.toml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8593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문서화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345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세상에 공개하기 전에 문서를 추가해야 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프로젝트에 따라 문서는 단일 </a:t>
            </a:r>
            <a:r>
              <a:rPr lang="en-US" sz="2000" b="0" dirty="0"/>
              <a:t>README </a:t>
            </a:r>
            <a:r>
              <a:rPr lang="ko-KR" altLang="en-US" sz="2000" b="0" dirty="0"/>
              <a:t>파일만큼 작거나 </a:t>
            </a:r>
            <a:r>
              <a:rPr lang="ko-KR" altLang="en-US" sz="2000" b="0" dirty="0" err="1"/>
              <a:t>튜토리얼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예제 갤러리 및 </a:t>
            </a:r>
            <a:r>
              <a:rPr lang="en-US" sz="2000" b="0" dirty="0"/>
              <a:t>API </a:t>
            </a:r>
            <a:r>
              <a:rPr lang="ko-KR" altLang="en-US" sz="2000" b="0" dirty="0"/>
              <a:t>참조를 포함하는 웹 페이지만큼 포괄적일 수 있다</a:t>
            </a:r>
            <a:r>
              <a:rPr lang="en-US" altLang="ko-KR" sz="2000" b="0" dirty="0"/>
              <a:t>.</a:t>
            </a:r>
          </a:p>
          <a:p>
            <a:r>
              <a:rPr lang="ko-KR" altLang="en-US" sz="2000" b="0" dirty="0"/>
              <a:t>최소한 프로젝트에 </a:t>
            </a:r>
            <a:r>
              <a:rPr lang="en-US" sz="2000" b="0" dirty="0"/>
              <a:t>README </a:t>
            </a:r>
            <a:r>
              <a:rPr lang="ko-KR" altLang="en-US" sz="2000" b="0" dirty="0"/>
              <a:t>파일을 포함해야 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잘 작성된 </a:t>
            </a:r>
            <a:r>
              <a:rPr lang="en-US" sz="2000" b="0" dirty="0"/>
              <a:t>README</a:t>
            </a:r>
            <a:r>
              <a:rPr lang="ko-KR" altLang="en-US" sz="2000" b="0" dirty="0"/>
              <a:t>은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설치하고 사용하는 방법을 설명할 뿐만 아니라 프로젝트 또한 빠르게 설명해야 한다</a:t>
            </a:r>
            <a:r>
              <a:rPr lang="en-US" altLang="ko-KR" sz="2000" b="0" dirty="0"/>
              <a:t>. </a:t>
            </a:r>
            <a:r>
              <a:rPr lang="en-US" sz="2000" b="0" dirty="0" err="1"/>
              <a:t>pyproject.toml</a:t>
            </a:r>
            <a:r>
              <a:rPr lang="ko-KR" altLang="en-US" sz="2000" b="0" dirty="0"/>
              <a:t>의 </a:t>
            </a:r>
            <a:r>
              <a:rPr lang="en-US" sz="2000" b="0" dirty="0"/>
              <a:t>readme </a:t>
            </a:r>
            <a:r>
              <a:rPr lang="ko-KR" altLang="en-US" sz="2000" b="0" dirty="0"/>
              <a:t>키에서 </a:t>
            </a:r>
            <a:r>
              <a:rPr lang="en-US" sz="2000" b="0" dirty="0"/>
              <a:t>README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참조하려는 경우가 많이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그러면 </a:t>
            </a:r>
            <a:r>
              <a:rPr lang="en-US" sz="2000" b="0" dirty="0" err="1"/>
              <a:t>PyPI</a:t>
            </a:r>
            <a:r>
              <a:rPr lang="en-US" sz="2000" b="0" dirty="0"/>
              <a:t> </a:t>
            </a:r>
            <a:r>
              <a:rPr lang="ko-KR" altLang="en-US" sz="2000" b="0" dirty="0"/>
              <a:t>프로젝트 페이지에도 정보가 표시된다</a:t>
            </a:r>
            <a:r>
              <a:rPr lang="en-US" altLang="ko-KR" sz="2000" b="0" dirty="0"/>
              <a:t>.</a:t>
            </a:r>
          </a:p>
          <a:p>
            <a:pPr latinLnBrk="0"/>
            <a:endParaRPr lang="en-US" altLang="ko-KR" sz="2000" b="0" dirty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68667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테스트는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개발할 때 유용하며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테스트를 포함해야 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 페이지에서는 테스트를 다루지 않지만 </a:t>
            </a:r>
            <a:r>
              <a:rPr lang="en-US" sz="2000" dirty="0"/>
              <a:t>test/</a:t>
            </a:r>
            <a:r>
              <a:rPr lang="ko-KR" altLang="en-US" sz="2000" b="0" dirty="0"/>
              <a:t>소스 코드 디렉토리에서 </a:t>
            </a:r>
            <a:r>
              <a:rPr lang="en-US" sz="2000" b="0" dirty="0"/>
              <a:t>reader</a:t>
            </a:r>
            <a:r>
              <a:rPr lang="ko-KR" altLang="en-US" sz="2000" b="0" dirty="0"/>
              <a:t>의 테스트를 볼 수 있다</a:t>
            </a:r>
            <a:r>
              <a:rPr lang="en-US" altLang="ko-KR" sz="2000" b="0" dirty="0"/>
              <a:t>.</a:t>
            </a:r>
          </a:p>
          <a:p>
            <a:pPr latinLnBrk="0"/>
            <a:endParaRPr lang="en-US" altLang="ko-KR" sz="2000" b="0" dirty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012716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Version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2592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package</a:t>
            </a:r>
            <a:r>
              <a:rPr lang="ko-KR" altLang="en-US" sz="2000" b="0" dirty="0"/>
              <a:t>에는 버전이 표시 </a:t>
            </a:r>
            <a:r>
              <a:rPr lang="ko-KR" altLang="en-US" sz="2000" b="0" dirty="0" err="1"/>
              <a:t>되어어야</a:t>
            </a:r>
            <a:r>
              <a:rPr lang="ko-KR" altLang="en-US" sz="2000" b="0" dirty="0"/>
              <a:t> 한다</a:t>
            </a:r>
            <a:r>
              <a:rPr lang="en-US" altLang="ko-KR" sz="2000" b="0" dirty="0"/>
              <a:t>. </a:t>
            </a:r>
          </a:p>
          <a:p>
            <a:r>
              <a:rPr lang="en-US" sz="2000" b="0" dirty="0" err="1"/>
              <a:t>PyPI</a:t>
            </a:r>
            <a:r>
              <a:rPr lang="ko-KR" altLang="en-US" sz="2000" b="0" dirty="0"/>
              <a:t>는 특정 버전의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한 번만 업로드할 수 있도록 하고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즉</a:t>
            </a:r>
            <a:r>
              <a:rPr lang="en-US" altLang="ko-KR" sz="2000" b="0" dirty="0"/>
              <a:t>, </a:t>
            </a:r>
            <a:r>
              <a:rPr lang="en-US" sz="2000" b="0" dirty="0" err="1"/>
              <a:t>PyPI</a:t>
            </a:r>
            <a:r>
              <a:rPr lang="ko-KR" altLang="en-US" sz="2000" b="0" dirty="0"/>
              <a:t>에서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업데이트하려면 먼저 버전 번호를 늘려야 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이는 </a:t>
            </a:r>
            <a:r>
              <a:rPr lang="ko-KR" altLang="en-US" sz="2000" b="0" dirty="0" err="1"/>
              <a:t>재현성을</a:t>
            </a:r>
            <a:r>
              <a:rPr lang="ko-KR" altLang="en-US" sz="2000" b="0" dirty="0"/>
              <a:t> 보장하는 데 도움이 되기 때문에 </a:t>
            </a:r>
            <a:r>
              <a:rPr lang="ko-KR" altLang="en-US" sz="2000" b="0" dirty="0" err="1"/>
              <a:t>바람직</a:t>
            </a:r>
            <a:r>
              <a:rPr lang="ko-KR" altLang="en-US" sz="2000" b="0" dirty="0"/>
              <a:t> 한 것이다</a:t>
            </a:r>
            <a:r>
              <a:rPr lang="en-US" altLang="ko-KR" sz="2000" b="0" dirty="0"/>
              <a:t>. </a:t>
            </a:r>
          </a:p>
          <a:p>
            <a:r>
              <a:rPr lang="ko-KR" altLang="en-US" sz="2000" b="0" dirty="0"/>
              <a:t>주어진 </a:t>
            </a:r>
            <a:r>
              <a:rPr lang="en-US" sz="2000" b="0" dirty="0"/>
              <a:t>package</a:t>
            </a:r>
            <a:r>
              <a:rPr lang="ko-KR" altLang="en-US" sz="2000" b="0" dirty="0"/>
              <a:t>의 버전이 동일한 두 환경에서 동일하게 동작해야 한다</a:t>
            </a:r>
            <a:r>
              <a:rPr lang="en-US" altLang="ko-KR" sz="2000" b="0" dirty="0"/>
              <a:t>.</a:t>
            </a:r>
          </a:p>
          <a:p>
            <a:pPr latinLnBrk="0"/>
            <a:endParaRPr lang="en-US" altLang="ko-KR" sz="2000" b="0" dirty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97451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63C9-E663-DF4C-944D-03B17803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Virtual Environments</a:t>
            </a:r>
            <a:r>
              <a:rPr lang="ko-KR" altLang="en-US" dirty="0"/>
              <a:t> </a:t>
            </a:r>
            <a:r>
              <a:rPr lang="en-US" altLang="ko-KR" sz="2800" dirty="0"/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14DB-0B46-5B48-B4DB-A5CF28ED5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5544616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 </a:t>
            </a:r>
            <a:r>
              <a:rPr lang="en-US" altLang="ko-KR" b="0" dirty="0"/>
              <a:t>2</a:t>
            </a:r>
            <a:r>
              <a:rPr lang="ko-KR" altLang="en-US" b="0" dirty="0"/>
              <a:t>개의 프로젝트 </a:t>
            </a:r>
            <a:r>
              <a:rPr lang="en-US" b="0" i="1" dirty="0" err="1"/>
              <a:t>ProjectA</a:t>
            </a:r>
            <a:r>
              <a:rPr lang="ko-KR" altLang="en-US" b="0" dirty="0"/>
              <a:t>와 </a:t>
            </a:r>
            <a:r>
              <a:rPr lang="en-US" b="0" i="1" dirty="0" err="1"/>
              <a:t>ProjectB</a:t>
            </a:r>
            <a:r>
              <a:rPr lang="ko-KR" altLang="en-US" b="0" dirty="0"/>
              <a:t>가 있고</a:t>
            </a:r>
            <a:r>
              <a:rPr lang="en-US" altLang="ko-KR" b="0" dirty="0"/>
              <a:t>, </a:t>
            </a:r>
            <a:r>
              <a:rPr lang="ko-KR" altLang="en-US" b="0" dirty="0"/>
              <a:t>모두 같은 라이브러리 </a:t>
            </a:r>
            <a:r>
              <a:rPr lang="en-US" b="0" i="1" dirty="0" err="1"/>
              <a:t>ProjectC</a:t>
            </a:r>
            <a:r>
              <a:rPr lang="ko-KR" altLang="en-US" b="0" dirty="0"/>
              <a:t>에 의존한다</a:t>
            </a:r>
            <a:r>
              <a:rPr lang="en-US" altLang="ko-KR" b="0" dirty="0"/>
              <a:t>(</a:t>
            </a:r>
            <a:r>
              <a:rPr lang="ko-KR" altLang="en-US" b="0" dirty="0"/>
              <a:t>호출한다</a:t>
            </a:r>
            <a:r>
              <a:rPr lang="en-US" altLang="ko-KR" b="0" dirty="0"/>
              <a:t>)</a:t>
            </a:r>
            <a:r>
              <a:rPr lang="ko-KR" altLang="en-US" b="0" dirty="0"/>
              <a:t>고 가정하자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예를 들어 </a:t>
            </a:r>
            <a:r>
              <a:rPr lang="en-US" b="0" i="1" dirty="0" err="1"/>
              <a:t>ProjectA</a:t>
            </a:r>
            <a:r>
              <a:rPr lang="ko-KR" altLang="en-US" b="0" dirty="0"/>
              <a:t>는 </a:t>
            </a:r>
            <a:r>
              <a:rPr lang="en-US" b="0" i="1" dirty="0" err="1"/>
              <a:t>ProjectC</a:t>
            </a:r>
            <a:r>
              <a:rPr lang="en-US" b="0" dirty="0"/>
              <a:t> v1.0.0</a:t>
            </a:r>
            <a:r>
              <a:rPr lang="ko-KR" altLang="en-US" b="0" dirty="0"/>
              <a:t>이 필요하고 </a:t>
            </a:r>
            <a:r>
              <a:rPr lang="en-US" b="0" i="1" dirty="0" err="1"/>
              <a:t>ProjectB</a:t>
            </a:r>
            <a:r>
              <a:rPr lang="ko-KR" altLang="en-US" b="0" dirty="0"/>
              <a:t>는 새로운 </a:t>
            </a:r>
            <a:r>
              <a:rPr lang="en-US" b="0" dirty="0"/>
              <a:t>v2.0.0</a:t>
            </a:r>
            <a:r>
              <a:rPr lang="ko-KR" altLang="en-US" b="0" dirty="0"/>
              <a:t>이 필요할 수 있다</a:t>
            </a:r>
            <a:r>
              <a:rPr lang="en-US" altLang="ko-KR" b="0" dirty="0"/>
              <a:t>.</a:t>
            </a:r>
          </a:p>
          <a:p>
            <a:r>
              <a:rPr lang="en-US" b="0" dirty="0"/>
              <a:t>Python</a:t>
            </a:r>
            <a:r>
              <a:rPr lang="ko-KR" altLang="en-US" b="0" dirty="0"/>
              <a:t>은 </a:t>
            </a:r>
            <a:r>
              <a:rPr lang="en-US" dirty="0"/>
              <a:t>site-packages</a:t>
            </a:r>
            <a:r>
              <a:rPr lang="en-US" b="0" dirty="0"/>
              <a:t> </a:t>
            </a:r>
            <a:r>
              <a:rPr lang="ko-KR" altLang="en-US" b="0" dirty="0"/>
              <a:t>디렉토리에서 버전을 구분하지 않기 때문에 </a:t>
            </a:r>
            <a:r>
              <a:rPr lang="en-US" b="0" dirty="0"/>
              <a:t>v1.0.0</a:t>
            </a:r>
            <a:r>
              <a:rPr lang="ko-KR" altLang="en-US" b="0" dirty="0"/>
              <a:t>과 </a:t>
            </a:r>
            <a:r>
              <a:rPr lang="en-US" b="0" dirty="0"/>
              <a:t>v2.0.0</a:t>
            </a:r>
            <a:r>
              <a:rPr lang="ko-KR" altLang="en-US" b="0" dirty="0"/>
              <a:t>은 모두 같은 이름으로 디렉토리</a:t>
            </a:r>
            <a:r>
              <a:rPr lang="en-US" altLang="ko-KR" b="0" dirty="0"/>
              <a:t>(</a:t>
            </a:r>
            <a:r>
              <a:rPr lang="en-US" b="0" dirty="0">
                <a:latin typeface="Courier" pitchFamily="2" charset="0"/>
              </a:rPr>
              <a:t>/</a:t>
            </a:r>
            <a:r>
              <a:rPr lang="en-US" b="0" dirty="0" err="1">
                <a:latin typeface="Courier" pitchFamily="2" charset="0"/>
              </a:rPr>
              <a:t>usr</a:t>
            </a:r>
            <a:r>
              <a:rPr lang="en-US" b="0" dirty="0">
                <a:latin typeface="Courier" pitchFamily="2" charset="0"/>
              </a:rPr>
              <a:t>/local/lib/python3.8/</a:t>
            </a:r>
            <a:r>
              <a:rPr lang="en-US" b="0" dirty="0" err="1">
                <a:latin typeface="Courier" pitchFamily="2" charset="0"/>
              </a:rPr>
              <a:t>ProjectC</a:t>
            </a:r>
            <a:r>
              <a:rPr lang="en-US" altLang="ko-KR" b="0" dirty="0"/>
              <a:t>)</a:t>
            </a:r>
            <a:r>
              <a:rPr lang="ko-KR" altLang="en-US" b="0" dirty="0"/>
              <a:t>에 저장</a:t>
            </a:r>
            <a:r>
              <a:rPr lang="en-US" altLang="ko-KR" b="0" dirty="0"/>
              <a:t>.</a:t>
            </a:r>
          </a:p>
          <a:p>
            <a:pPr latinLnBrk="0"/>
            <a:r>
              <a:rPr lang="ko-KR" altLang="en-US" b="0" dirty="0"/>
              <a:t>프로젝트는 오직 이름만을 이용하여 저장되므로 버전을 구분할 수 없어 </a:t>
            </a:r>
            <a:r>
              <a:rPr lang="en-US" b="0" i="1" dirty="0" err="1"/>
              <a:t>ProjectA</a:t>
            </a:r>
            <a:r>
              <a:rPr lang="ko-KR" altLang="en-US" b="0" dirty="0"/>
              <a:t>와 </a:t>
            </a:r>
            <a:r>
              <a:rPr lang="en-US" b="0" i="1" dirty="0" err="1"/>
              <a:t>ProjectB</a:t>
            </a:r>
            <a:r>
              <a:rPr lang="ko-KR" altLang="en-US" b="0" dirty="0"/>
              <a:t>는 모두 동일한 버전을 사용해야 하며</a:t>
            </a:r>
            <a:r>
              <a:rPr lang="en-US" altLang="ko-KR" b="0" dirty="0"/>
              <a:t>, </a:t>
            </a:r>
            <a:r>
              <a:rPr lang="ko-KR" altLang="en-US" b="0" dirty="0"/>
              <a:t>대부분 경우에 구별 못 함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2977175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Version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309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Semantic versioning</a:t>
            </a:r>
            <a:r>
              <a:rPr lang="ko-KR" altLang="en-US" sz="2000" b="0" dirty="0"/>
              <a:t>는 비록 완벽하지 않더라도 사용하기 좋은 디폴트 체계이다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일례로 </a:t>
            </a:r>
            <a:r>
              <a:rPr lang="en-US" altLang="ko-KR" sz="2000" b="0" dirty="0"/>
              <a:t>1.2.3</a:t>
            </a:r>
            <a:r>
              <a:rPr lang="ko-KR" altLang="en-US" sz="2000" b="0" dirty="0"/>
              <a:t>을 위해 세개의 숫자 요소들로 버전을 지정한다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그 구성 요소는 각각 </a:t>
            </a:r>
            <a:r>
              <a:rPr lang="en-US" sz="2000" b="0" dirty="0"/>
              <a:t>MAJOR, MINOR </a:t>
            </a:r>
            <a:r>
              <a:rPr lang="ko-KR" altLang="en-US" sz="2000" b="0" dirty="0"/>
              <a:t>및 </a:t>
            </a:r>
            <a:r>
              <a:rPr lang="en-US" sz="2000" b="0" dirty="0"/>
              <a:t>PATCH</a:t>
            </a:r>
            <a:r>
              <a:rPr lang="ko-KR" altLang="en-US" sz="2000" b="0" dirty="0"/>
              <a:t>라 불린다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각 구성 요소 증가시킬 것에 대해 다음과 권고하고 있다</a:t>
            </a:r>
            <a:r>
              <a:rPr lang="en-US" altLang="ko-KR" sz="2000" b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dirty="0"/>
              <a:t>compatible</a:t>
            </a:r>
            <a:r>
              <a:rPr lang="ko-KR" altLang="en-US" sz="1800" b="0" dirty="0"/>
              <a:t>하지 않은 </a:t>
            </a:r>
            <a:r>
              <a:rPr lang="en-US" sz="1800" b="0" dirty="0"/>
              <a:t>API </a:t>
            </a:r>
            <a:r>
              <a:rPr lang="ko-KR" altLang="en-US" sz="1800" b="0" dirty="0"/>
              <a:t>변화가 있다면 </a:t>
            </a:r>
            <a:r>
              <a:rPr lang="en-US" sz="1800" b="0" dirty="0"/>
              <a:t>MAJOR </a:t>
            </a:r>
            <a:r>
              <a:rPr lang="ko-KR" altLang="en-US" sz="1800" b="0" dirty="0"/>
              <a:t>버전을 증가시킨다</a:t>
            </a:r>
            <a:r>
              <a:rPr lang="en-US" altLang="ko-KR" sz="1800" b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b="0" dirty="0"/>
              <a:t>이전 버전과 호환이 되는 방식으로 기능을 추가하는 경우 </a:t>
            </a:r>
            <a:r>
              <a:rPr lang="en-US" sz="1800" b="0" dirty="0"/>
              <a:t>MINOR </a:t>
            </a:r>
            <a:r>
              <a:rPr lang="ko-KR" altLang="en-US" sz="1800" b="0" dirty="0"/>
              <a:t>버전을 증가시킨다</a:t>
            </a:r>
            <a:r>
              <a:rPr lang="en-US" altLang="ko-KR" sz="1800" b="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b="0" dirty="0"/>
              <a:t>버그 수정으로 이전 버전과 호환이 되는 경우 </a:t>
            </a:r>
            <a:r>
              <a:rPr lang="en-US" sz="1800" b="0" dirty="0"/>
              <a:t>PATCH </a:t>
            </a:r>
            <a:r>
              <a:rPr lang="ko-KR" altLang="en-US" sz="1800" b="0" dirty="0"/>
              <a:t>버전을 증가시킨다</a:t>
            </a:r>
            <a:r>
              <a:rPr lang="en-US" altLang="ko-KR" sz="1800" b="0" dirty="0"/>
              <a:t>. </a:t>
            </a:r>
          </a:p>
          <a:p>
            <a:pPr latinLnBrk="0"/>
            <a:endParaRPr lang="en-US" altLang="ko-KR" sz="2000" b="0" dirty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4091950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Version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BumpVer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사용하면 파일에 직접 버전 번호를 기록한 다음 필요에 따라 업데이트할 수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예를 들어 다음과 같이 </a:t>
            </a:r>
            <a:r>
              <a:rPr lang="en-US" sz="2000" b="0" dirty="0" err="1"/>
              <a:t>BumpVer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프로젝트에 설치하고 통합할 수 있다</a:t>
            </a:r>
            <a:r>
              <a:rPr lang="en-US" altLang="ko-KR" sz="2000" b="0" dirty="0"/>
              <a:t>.</a:t>
            </a:r>
          </a:p>
          <a:p>
            <a:pPr latinLnBrk="0"/>
            <a:endParaRPr lang="en-US" altLang="ko-KR" sz="2000" b="0" dirty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918A0-2FA2-2844-AC22-98508886DB94}"/>
              </a:ext>
            </a:extLst>
          </p:cNvPr>
          <p:cNvSpPr/>
          <p:nvPr/>
        </p:nvSpPr>
        <p:spPr>
          <a:xfrm>
            <a:off x="666031" y="2710543"/>
            <a:ext cx="9073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python -m pip install </a:t>
            </a:r>
            <a:r>
              <a:rPr lang="en-US" dirty="0" err="1">
                <a:latin typeface="Courier" pitchFamily="2" charset="0"/>
              </a:rPr>
              <a:t>bumpver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</a:t>
            </a:r>
            <a:r>
              <a:rPr lang="en-US" dirty="0" err="1">
                <a:latin typeface="Courier" pitchFamily="2" charset="0"/>
              </a:rPr>
              <a:t>bumpver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init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WARNING - Couldn't parse </a:t>
            </a:r>
            <a:r>
              <a:rPr lang="en-US" dirty="0" err="1">
                <a:latin typeface="Courier" pitchFamily="2" charset="0"/>
              </a:rPr>
              <a:t>pyproject.toml</a:t>
            </a:r>
            <a:r>
              <a:rPr lang="en-US" dirty="0">
                <a:latin typeface="Courier" pitchFamily="2" charset="0"/>
              </a:rPr>
              <a:t>: Missing </a:t>
            </a:r>
            <a:r>
              <a:rPr lang="en-US" dirty="0" err="1">
                <a:latin typeface="Courier" pitchFamily="2" charset="0"/>
              </a:rPr>
              <a:t>version_pattern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Updated </a:t>
            </a:r>
            <a:r>
              <a:rPr lang="en-US" dirty="0" err="1">
                <a:latin typeface="Courier" pitchFamily="2" charset="0"/>
              </a:rPr>
              <a:t>pyproject.toml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59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Version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err="1"/>
              <a:t>BumpVer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사용하면 파일에 직접 버전 번호를 기록한 다음 필요에 따라 업데이트할 수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예를 들어 다음과 같이 </a:t>
            </a:r>
            <a:r>
              <a:rPr lang="en-US" sz="2000" b="0" dirty="0" err="1"/>
              <a:t>BumpVer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프로젝트에 설치하고 통합할 수 있다</a:t>
            </a:r>
            <a:r>
              <a:rPr lang="en-US" altLang="ko-KR" sz="2000" b="0" dirty="0"/>
              <a:t>.</a:t>
            </a:r>
          </a:p>
          <a:p>
            <a:pPr latinLnBrk="0"/>
            <a:endParaRPr lang="en-US" altLang="ko-KR" sz="2000" b="0" dirty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918A0-2FA2-2844-AC22-98508886DB94}"/>
              </a:ext>
            </a:extLst>
          </p:cNvPr>
          <p:cNvSpPr/>
          <p:nvPr/>
        </p:nvSpPr>
        <p:spPr>
          <a:xfrm>
            <a:off x="666031" y="2710543"/>
            <a:ext cx="9073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python -m pip install </a:t>
            </a:r>
            <a:r>
              <a:rPr lang="en-US" dirty="0" err="1">
                <a:latin typeface="Courier" pitchFamily="2" charset="0"/>
              </a:rPr>
              <a:t>bumpver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</a:t>
            </a:r>
            <a:r>
              <a:rPr lang="en-US" dirty="0" err="1">
                <a:latin typeface="Courier" pitchFamily="2" charset="0"/>
              </a:rPr>
              <a:t>bumpver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init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WARNING - Couldn't parse </a:t>
            </a:r>
            <a:r>
              <a:rPr lang="en-US" dirty="0" err="1">
                <a:latin typeface="Courier" pitchFamily="2" charset="0"/>
              </a:rPr>
              <a:t>pyproject.toml</a:t>
            </a:r>
            <a:r>
              <a:rPr lang="en-US" dirty="0">
                <a:latin typeface="Courier" pitchFamily="2" charset="0"/>
              </a:rPr>
              <a:t>: Missing </a:t>
            </a:r>
            <a:r>
              <a:rPr lang="en-US" dirty="0" err="1">
                <a:latin typeface="Courier" pitchFamily="2" charset="0"/>
              </a:rPr>
              <a:t>version_pattern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Updated </a:t>
            </a:r>
            <a:r>
              <a:rPr lang="en-US" dirty="0" err="1">
                <a:latin typeface="Courier" pitchFamily="2" charset="0"/>
              </a:rPr>
              <a:t>pyproject.toml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01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Version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bumpver</a:t>
            </a:r>
            <a:r>
              <a:rPr lang="en-US" sz="2000" dirty="0"/>
              <a:t> </a:t>
            </a:r>
            <a:r>
              <a:rPr lang="en-US" sz="2000" dirty="0" err="1"/>
              <a:t>init</a:t>
            </a:r>
            <a:r>
              <a:rPr lang="en-US" sz="2000" b="0" dirty="0"/>
              <a:t> </a:t>
            </a:r>
            <a:r>
              <a:rPr lang="ko-KR" altLang="en-US" sz="2000" b="0" dirty="0"/>
              <a:t>명령으로 프로젝트를 위한 도구를 구성할 수 있는 </a:t>
            </a:r>
            <a:r>
              <a:rPr lang="en-US" sz="2000" dirty="0" err="1"/>
              <a:t>pyproject.toml</a:t>
            </a:r>
            <a:r>
              <a:rPr lang="ko-KR" altLang="en-US" sz="2000" b="0" dirty="0"/>
              <a:t>에 섹션을 생성한다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필요에 따라 많은 디폴트 설정을 변경해야 할 수 있다</a:t>
            </a:r>
            <a:r>
              <a:rPr lang="en-US" altLang="ko-KR" sz="2000" b="0" dirty="0"/>
              <a:t>. </a:t>
            </a:r>
          </a:p>
          <a:p>
            <a:pPr latinLnBrk="0"/>
            <a:endParaRPr lang="en-US" altLang="ko-KR" sz="2000" b="0" dirty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918A0-2FA2-2844-AC22-98508886DB94}"/>
              </a:ext>
            </a:extLst>
          </p:cNvPr>
          <p:cNvSpPr/>
          <p:nvPr/>
        </p:nvSpPr>
        <p:spPr>
          <a:xfrm>
            <a:off x="666031" y="2826511"/>
            <a:ext cx="90730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tool.bumpver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r>
              <a:rPr lang="en-US" dirty="0" err="1">
                <a:latin typeface="Courier" pitchFamily="2" charset="0"/>
              </a:rPr>
              <a:t>current_version</a:t>
            </a:r>
            <a:r>
              <a:rPr lang="en-US" dirty="0">
                <a:latin typeface="Courier" pitchFamily="2" charset="0"/>
              </a:rPr>
              <a:t> = "1.0.0"</a:t>
            </a:r>
          </a:p>
          <a:p>
            <a:r>
              <a:rPr lang="en-US" dirty="0" err="1">
                <a:latin typeface="Courier" pitchFamily="2" charset="0"/>
              </a:rPr>
              <a:t>version_pattern</a:t>
            </a:r>
            <a:r>
              <a:rPr lang="en-US" dirty="0">
                <a:latin typeface="Courier" pitchFamily="2" charset="0"/>
              </a:rPr>
              <a:t> = "MAJOR.MINOR.PATCH"</a:t>
            </a:r>
          </a:p>
          <a:p>
            <a:r>
              <a:rPr lang="en-US" dirty="0" err="1">
                <a:latin typeface="Courier" pitchFamily="2" charset="0"/>
              </a:rPr>
              <a:t>commit_message</a:t>
            </a:r>
            <a:r>
              <a:rPr lang="en-US" dirty="0">
                <a:latin typeface="Courier" pitchFamily="2" charset="0"/>
              </a:rPr>
              <a:t>  = "Bump version {</a:t>
            </a:r>
            <a:r>
              <a:rPr lang="en-US" dirty="0" err="1">
                <a:latin typeface="Courier" pitchFamily="2" charset="0"/>
              </a:rPr>
              <a:t>old_version</a:t>
            </a:r>
            <a:r>
              <a:rPr lang="en-US" dirty="0">
                <a:latin typeface="Courier" pitchFamily="2" charset="0"/>
              </a:rPr>
              <a:t>} -&gt; {</a:t>
            </a:r>
            <a:r>
              <a:rPr lang="en-US" dirty="0" err="1">
                <a:latin typeface="Courier" pitchFamily="2" charset="0"/>
              </a:rPr>
              <a:t>new_version</a:t>
            </a:r>
            <a:r>
              <a:rPr lang="en-US" dirty="0">
                <a:latin typeface="Courier" pitchFamily="2" charset="0"/>
              </a:rPr>
              <a:t>}"</a:t>
            </a:r>
          </a:p>
          <a:p>
            <a:r>
              <a:rPr lang="en-US" dirty="0">
                <a:latin typeface="Courier" pitchFamily="2" charset="0"/>
              </a:rPr>
              <a:t>commit          = true</a:t>
            </a:r>
          </a:p>
          <a:p>
            <a:r>
              <a:rPr lang="en-US" dirty="0">
                <a:latin typeface="Courier" pitchFamily="2" charset="0"/>
              </a:rPr>
              <a:t>tag             = true</a:t>
            </a:r>
          </a:p>
          <a:p>
            <a:r>
              <a:rPr lang="en-US" dirty="0">
                <a:latin typeface="Courier" pitchFamily="2" charset="0"/>
              </a:rPr>
              <a:t>push            = false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[</a:t>
            </a:r>
            <a:r>
              <a:rPr lang="en-US" dirty="0" err="1">
                <a:latin typeface="Courier" pitchFamily="2" charset="0"/>
              </a:rPr>
              <a:t>tool.bumpver.file_patterns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r>
              <a:rPr lang="en-US" dirty="0">
                <a:latin typeface="Courier" pitchFamily="2" charset="0"/>
              </a:rPr>
              <a:t>"</a:t>
            </a:r>
            <a:r>
              <a:rPr lang="en-US" dirty="0" err="1">
                <a:latin typeface="Courier" pitchFamily="2" charset="0"/>
              </a:rPr>
              <a:t>pyproject.toml</a:t>
            </a:r>
            <a:r>
              <a:rPr lang="en-US" dirty="0">
                <a:latin typeface="Courier" pitchFamily="2" charset="0"/>
              </a:rPr>
              <a:t>" = ['</a:t>
            </a:r>
            <a:r>
              <a:rPr lang="en-US" dirty="0" err="1">
                <a:latin typeface="Courier" pitchFamily="2" charset="0"/>
              </a:rPr>
              <a:t>current_version</a:t>
            </a:r>
            <a:r>
              <a:rPr lang="en-US" dirty="0">
                <a:latin typeface="Courier" pitchFamily="2" charset="0"/>
              </a:rPr>
              <a:t> = "{version}"', 'version = "{version}"']</a:t>
            </a:r>
          </a:p>
          <a:p>
            <a:r>
              <a:rPr lang="en-US" dirty="0">
                <a:latin typeface="Courier" pitchFamily="2" charset="0"/>
              </a:rPr>
              <a:t>"</a:t>
            </a:r>
            <a:r>
              <a:rPr lang="en-US" dirty="0" err="1">
                <a:latin typeface="Courier" pitchFamily="2" charset="0"/>
              </a:rPr>
              <a:t>src</a:t>
            </a:r>
            <a:r>
              <a:rPr lang="en-US" dirty="0">
                <a:latin typeface="Courier" pitchFamily="2" charset="0"/>
              </a:rPr>
              <a:t>/reader/__</a:t>
            </a:r>
            <a:r>
              <a:rPr lang="en-US" dirty="0" err="1">
                <a:latin typeface="Courier" pitchFamily="2" charset="0"/>
              </a:rPr>
              <a:t>init</a:t>
            </a:r>
            <a:r>
              <a:rPr lang="en-US" dirty="0">
                <a:latin typeface="Courier" pitchFamily="2" charset="0"/>
              </a:rPr>
              <a:t>__.</a:t>
            </a:r>
            <a:r>
              <a:rPr lang="en-US" dirty="0" err="1">
                <a:latin typeface="Courier" pitchFamily="2" charset="0"/>
              </a:rPr>
              <a:t>py</a:t>
            </a:r>
            <a:r>
              <a:rPr lang="en-US" dirty="0">
                <a:latin typeface="Courier" pitchFamily="2" charset="0"/>
              </a:rPr>
              <a:t>" = ["{version}"]</a:t>
            </a:r>
          </a:p>
        </p:txBody>
      </p:sp>
    </p:spTree>
    <p:extLst>
      <p:ext uri="{BB962C8B-B14F-4D97-AF65-F5344CB8AC3E}">
        <p14:creationId xmlns:p14="http://schemas.microsoft.com/office/powerpoint/2010/main" val="3899963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Version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구성을 설정한 다음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명령어 하나로 모든 파일의 버전을 </a:t>
            </a:r>
            <a:r>
              <a:rPr lang="ko-KR" altLang="en-US" sz="2000" b="0" dirty="0" err="1"/>
              <a:t>범핑할</a:t>
            </a:r>
            <a:r>
              <a:rPr lang="ko-KR" altLang="en-US" sz="2000" b="0" dirty="0"/>
              <a:t> 수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예를 들어</a:t>
            </a:r>
            <a:r>
              <a:rPr lang="en-US" altLang="ko-KR" sz="2000" b="0" dirty="0"/>
              <a:t>, </a:t>
            </a:r>
            <a:r>
              <a:rPr lang="en-US" sz="2000" b="0" dirty="0"/>
              <a:t>reader</a:t>
            </a:r>
            <a:r>
              <a:rPr lang="ko-KR" altLang="en-US" sz="2000" b="0" dirty="0"/>
              <a:t>의 </a:t>
            </a:r>
            <a:r>
              <a:rPr lang="en-US" sz="2000" b="0" dirty="0"/>
              <a:t>MINOR </a:t>
            </a:r>
            <a:r>
              <a:rPr lang="ko-KR" altLang="en-US" sz="2000" b="0" dirty="0"/>
              <a:t>버전을 늘리려면 다음같이 수행한다</a:t>
            </a:r>
            <a:r>
              <a:rPr lang="en-US" altLang="ko-KR" sz="20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918A0-2FA2-2844-AC22-98508886DB94}"/>
              </a:ext>
            </a:extLst>
          </p:cNvPr>
          <p:cNvSpPr/>
          <p:nvPr/>
        </p:nvSpPr>
        <p:spPr>
          <a:xfrm>
            <a:off x="666031" y="2826511"/>
            <a:ext cx="9073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</a:t>
            </a:r>
            <a:r>
              <a:rPr lang="en-US" dirty="0" err="1">
                <a:latin typeface="Courier" pitchFamily="2" charset="0"/>
              </a:rPr>
              <a:t>bumpver</a:t>
            </a:r>
            <a:r>
              <a:rPr lang="en-US" dirty="0">
                <a:latin typeface="Courier" pitchFamily="2" charset="0"/>
              </a:rPr>
              <a:t> update --minor</a:t>
            </a:r>
          </a:p>
          <a:p>
            <a:r>
              <a:rPr lang="en-US" dirty="0">
                <a:latin typeface="Courier" pitchFamily="2" charset="0"/>
              </a:rPr>
              <a:t>INFO    - Old Version: 1.0.0</a:t>
            </a:r>
          </a:p>
          <a:p>
            <a:r>
              <a:rPr lang="en-US" dirty="0">
                <a:latin typeface="Courier" pitchFamily="2" charset="0"/>
              </a:rPr>
              <a:t>INFO    - New Version: 1.1.0</a:t>
            </a:r>
          </a:p>
        </p:txBody>
      </p:sp>
    </p:spTree>
    <p:extLst>
      <p:ext uri="{BB962C8B-B14F-4D97-AF65-F5344CB8AC3E}">
        <p14:creationId xmlns:p14="http://schemas.microsoft.com/office/powerpoint/2010/main" val="3314916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리소스 파일 추가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package </a:t>
            </a:r>
            <a:r>
              <a:rPr lang="ko-KR" altLang="en-US" sz="2000" b="0" dirty="0"/>
              <a:t>안에 소스 코드 파일이 아닌 파일이 있을 수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예를 들어 데이터 파일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이진 파일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문서 및 </a:t>
            </a:r>
            <a:r>
              <a:rPr lang="en-US" altLang="ko-KR" sz="2000" b="0" dirty="0"/>
              <a:t>(</a:t>
            </a:r>
            <a:r>
              <a:rPr lang="ko-KR" altLang="en-US" sz="2000" b="0" dirty="0"/>
              <a:t>이 예에서와 같이</a:t>
            </a:r>
            <a:r>
              <a:rPr lang="en-US" altLang="ko-KR" sz="2000" b="0" dirty="0"/>
              <a:t>) </a:t>
            </a:r>
            <a:r>
              <a:rPr lang="ko-KR" altLang="en-US" sz="2000" b="0" dirty="0"/>
              <a:t>구성 파일 등이다</a:t>
            </a:r>
            <a:r>
              <a:rPr lang="en-US" altLang="ko-KR" sz="2000" b="0" dirty="0"/>
              <a:t>.</a:t>
            </a:r>
          </a:p>
          <a:p>
            <a:r>
              <a:rPr lang="ko-KR" altLang="en-US" sz="2000" b="0" dirty="0"/>
              <a:t>프로젝트를 빌드할 때 이러한 파일이 포함되도록 하려면 </a:t>
            </a:r>
            <a:r>
              <a:rPr lang="ko-KR" altLang="en-US" sz="2000" b="0" dirty="0" err="1"/>
              <a:t>매니페스트</a:t>
            </a:r>
            <a:r>
              <a:rPr lang="ko-KR" altLang="en-US" sz="2000" b="0" dirty="0"/>
              <a:t> 파일을 사용한다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대부분의 프로젝트에서 </a:t>
            </a:r>
            <a:r>
              <a:rPr lang="ko-KR" altLang="en-US" sz="2000" b="0" dirty="0" err="1"/>
              <a:t>매니페스트에</a:t>
            </a:r>
            <a:r>
              <a:rPr lang="ko-KR" altLang="en-US" sz="2000" b="0" dirty="0"/>
              <a:t> 대하여 걱정할 필요가 없다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기본적으로 </a:t>
            </a:r>
            <a:r>
              <a:rPr lang="en-US" sz="2000" b="0" dirty="0" err="1"/>
              <a:t>Setuptools</a:t>
            </a:r>
            <a:r>
              <a:rPr lang="ko-KR" altLang="en-US" sz="2000" b="0" dirty="0"/>
              <a:t>는 빌드에 모든 소스 코드 파일과 </a:t>
            </a:r>
            <a:r>
              <a:rPr lang="en-US" sz="2000" b="0" dirty="0"/>
              <a:t>README </a:t>
            </a:r>
            <a:r>
              <a:rPr lang="ko-KR" altLang="en-US" sz="2000" b="0" dirty="0"/>
              <a:t>파일을 포함시킨다</a:t>
            </a:r>
            <a:r>
              <a:rPr lang="en-US" altLang="ko-KR" sz="2000" b="0" dirty="0"/>
              <a:t>.</a:t>
            </a: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BDAE7-7F7A-4241-B896-B6F3BD1CD037}"/>
              </a:ext>
            </a:extLst>
          </p:cNvPr>
          <p:cNvSpPr/>
          <p:nvPr/>
        </p:nvSpPr>
        <p:spPr>
          <a:xfrm>
            <a:off x="666031" y="4293096"/>
            <a:ext cx="60642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dirty="0" err="1">
                <a:latin typeface="Courier" pitchFamily="2" charset="0"/>
              </a:rPr>
              <a:t>MANIFEST.in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include </a:t>
            </a:r>
            <a:r>
              <a:rPr lang="en-US" dirty="0" err="1">
                <a:latin typeface="Courier" pitchFamily="2" charset="0"/>
              </a:rPr>
              <a:t>src</a:t>
            </a:r>
            <a:r>
              <a:rPr lang="en-US" dirty="0">
                <a:latin typeface="Courier" pitchFamily="2" charset="0"/>
              </a:rPr>
              <a:t>/reader/*.</a:t>
            </a:r>
            <a:r>
              <a:rPr lang="en-US" dirty="0" err="1">
                <a:latin typeface="Courier" pitchFamily="2" charset="0"/>
              </a:rPr>
              <a:t>toml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305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License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2448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다른 사용자와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공유하는 경우 다른 사용자가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사용할 수 있는 방법을 설명하는 라이센스를 </a:t>
            </a:r>
            <a:r>
              <a:rPr lang="en-US" sz="2000" b="0" dirty="0"/>
              <a:t>package</a:t>
            </a:r>
            <a:r>
              <a:rPr lang="ko-KR" altLang="en-US" sz="2000" b="0" dirty="0"/>
              <a:t>에 추가해야 한다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예를 들어 </a:t>
            </a:r>
            <a:r>
              <a:rPr lang="en-US" sz="2000" b="0" dirty="0"/>
              <a:t>reader</a:t>
            </a:r>
            <a:r>
              <a:rPr lang="ko-KR" altLang="en-US" sz="2000" b="0" dirty="0"/>
              <a:t>는 </a:t>
            </a:r>
            <a:r>
              <a:rPr lang="en-US" sz="2000" b="0" dirty="0"/>
              <a:t>MIT </a:t>
            </a:r>
            <a:r>
              <a:rPr lang="ko-KR" altLang="en-US" sz="2000" b="0" dirty="0"/>
              <a:t>라이센스로 배포된다</a:t>
            </a:r>
            <a:r>
              <a:rPr lang="en-US" altLang="ko-KR" sz="2000" b="0" dirty="0"/>
              <a:t>.</a:t>
            </a:r>
          </a:p>
          <a:p>
            <a:r>
              <a:rPr lang="ko-KR" altLang="en-US" sz="2000" b="0" dirty="0"/>
              <a:t>라이센스는 법적 문서이므로 일반적으로 직접 작성하지 않는 것이 좋다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대신 이미 사용 가능한 여러 라이센스 중 하나를 선택해야 한다</a:t>
            </a:r>
            <a:r>
              <a:rPr lang="en-US" altLang="ko-KR" sz="2000" b="0" dirty="0"/>
              <a:t>.</a:t>
            </a:r>
          </a:p>
          <a:p>
            <a:endParaRPr lang="en-US" altLang="ko-KR" sz="2000" b="0" dirty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5931612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64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Install on Local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484784"/>
            <a:ext cx="1144927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package</a:t>
            </a:r>
            <a:r>
              <a:rPr lang="ko-KR" altLang="en-US" sz="2000" b="0" dirty="0"/>
              <a:t>에 필요한 설정 및 구성을 모두 완료했다</a:t>
            </a:r>
            <a:r>
              <a:rPr lang="en-US" altLang="ko-KR" sz="2000" b="0" dirty="0"/>
              <a:t>.</a:t>
            </a:r>
          </a:p>
          <a:p>
            <a:r>
              <a:rPr lang="ko-KR" altLang="en-US" sz="2000" dirty="0"/>
              <a:t>편집 가능한 설치</a:t>
            </a:r>
            <a:r>
              <a:rPr lang="ko-KR" altLang="en-US" sz="2000" b="0" dirty="0"/>
              <a:t>는 </a:t>
            </a:r>
            <a:r>
              <a:rPr lang="en-US" sz="2000" dirty="0"/>
              <a:t>pip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사용하여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설치한 후 코드를 편집할 수 있도록 로컬에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설치하는 방법이다</a:t>
            </a:r>
            <a:r>
              <a:rPr lang="en-US" altLang="ko-KR" sz="2000" b="0" dirty="0"/>
              <a:t>.</a:t>
            </a:r>
          </a:p>
          <a:p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다시 설치하지 않고도 </a:t>
            </a:r>
            <a:r>
              <a:rPr lang="en-US" sz="2000" b="0" dirty="0"/>
              <a:t>package</a:t>
            </a:r>
            <a:r>
              <a:rPr lang="ko-KR" altLang="en-US" sz="2000" b="0" dirty="0"/>
              <a:t>의 모든 기능을 테스트하고 소스 코드를 업데이트할 수 있다</a:t>
            </a:r>
            <a:r>
              <a:rPr lang="en-US" altLang="ko-KR" sz="2000" b="0" dirty="0"/>
              <a:t>.</a:t>
            </a:r>
          </a:p>
          <a:p>
            <a:r>
              <a:rPr lang="ko-KR" altLang="en-US" sz="2000" b="0" dirty="0"/>
              <a:t>개발 중에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편집 가능한 모드로 설치하면 개발 환경이 훨씬 더 </a:t>
            </a:r>
            <a:r>
              <a:rPr lang="ko-KR" altLang="en-US" sz="2000" b="0" dirty="0" err="1"/>
              <a:t>쾌적해진다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또한 현재 워킹 디렉터리에서 사용 가능한 파일에 무의식적으로 의존해올 수 있는 특정 버그를 찾는 좋은 방법이다</a:t>
            </a:r>
            <a:r>
              <a:rPr lang="en-US" altLang="ko-KR" sz="2000" b="0" dirty="0"/>
              <a:t>.</a:t>
            </a:r>
          </a:p>
          <a:p>
            <a:r>
              <a:rPr lang="en-US" sz="2000" dirty="0"/>
              <a:t>-e</a:t>
            </a:r>
            <a:r>
              <a:rPr lang="en-US" sz="2000" b="0" dirty="0"/>
              <a:t> </a:t>
            </a:r>
            <a:r>
              <a:rPr lang="ko-KR" altLang="en-US" sz="2000" b="0" dirty="0"/>
              <a:t>또는 </a:t>
            </a:r>
            <a:r>
              <a:rPr lang="en-US" altLang="ko-KR" sz="2000" dirty="0"/>
              <a:t>--</a:t>
            </a:r>
            <a:r>
              <a:rPr lang="en-US" sz="2000" dirty="0"/>
              <a:t>editable</a:t>
            </a:r>
            <a:r>
              <a:rPr lang="en-US" sz="2000" b="0" dirty="0"/>
              <a:t> </a:t>
            </a:r>
            <a:r>
              <a:rPr lang="ko-KR" altLang="en-US" sz="2000" b="0" dirty="0"/>
              <a:t>플래그를 추가하여 </a:t>
            </a:r>
            <a:r>
              <a:rPr lang="en-US" sz="2000" dirty="0"/>
              <a:t>pip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사용하여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편집 가능한 모드로 설치할 수 있다</a:t>
            </a:r>
            <a:r>
              <a:rPr lang="en-US" altLang="ko-KR" sz="2000" b="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D417B-2CBD-2846-A8C6-6637186379EE}"/>
              </a:ext>
            </a:extLst>
          </p:cNvPr>
          <p:cNvSpPr/>
          <p:nvPr/>
        </p:nvSpPr>
        <p:spPr>
          <a:xfrm>
            <a:off x="666031" y="6347941"/>
            <a:ext cx="5009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python -m pip install -e .</a:t>
            </a:r>
          </a:p>
        </p:txBody>
      </p:sp>
    </p:spTree>
    <p:extLst>
      <p:ext uri="{BB962C8B-B14F-4D97-AF65-F5344CB8AC3E}">
        <p14:creationId xmlns:p14="http://schemas.microsoft.com/office/powerpoint/2010/main" val="3904413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29-30EC-A340-ADCD-B4EF5AB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Publishing </a:t>
            </a:r>
            <a:r>
              <a:rPr lang="en-US" sz="2800" dirty="0"/>
              <a:t>(cont’d)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1CCAC-1231-EF4B-9CA7-8BF7BAFE01F0}"/>
              </a:ext>
            </a:extLst>
          </p:cNvPr>
          <p:cNvSpPr txBox="1">
            <a:spLocks/>
          </p:cNvSpPr>
          <p:nvPr/>
        </p:nvSpPr>
        <p:spPr>
          <a:xfrm>
            <a:off x="305991" y="983052"/>
            <a:ext cx="11449272" cy="71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Install on Local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E0D435-56F3-C64D-A84A-0070B59B4DE5}"/>
              </a:ext>
            </a:extLst>
          </p:cNvPr>
          <p:cNvSpPr txBox="1">
            <a:spLocks/>
          </p:cNvSpPr>
          <p:nvPr/>
        </p:nvSpPr>
        <p:spPr>
          <a:xfrm>
            <a:off x="311104" y="1700808"/>
            <a:ext cx="11449272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dirty="0"/>
              <a:t>프로젝트를 성공적으로 설치하면 현재 디렉터리에 상관없이 사용자 환경에서 사용할 수 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또한 스크립트를 실행할 수 있도록 스크립트가 설정된다</a:t>
            </a:r>
            <a:r>
              <a:rPr lang="en-US" altLang="ko-KR" sz="2000" b="0" dirty="0"/>
              <a:t>. </a:t>
            </a:r>
            <a:r>
              <a:rPr lang="en-US" sz="2000" b="0" dirty="0" err="1"/>
              <a:t>realpython</a:t>
            </a:r>
            <a:r>
              <a:rPr lang="ko-KR" altLang="en-US" sz="2000" b="0" dirty="0"/>
              <a:t>라는 스크립트로 </a:t>
            </a:r>
            <a:r>
              <a:rPr lang="en-US" sz="2000" b="0" dirty="0"/>
              <a:t>reader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정의했다는 것을 기억하자</a:t>
            </a:r>
            <a:r>
              <a:rPr lang="en-US" altLang="ko-KR" sz="2000" b="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D417B-2CBD-2846-A8C6-6637186379EE}"/>
              </a:ext>
            </a:extLst>
          </p:cNvPr>
          <p:cNvSpPr/>
          <p:nvPr/>
        </p:nvSpPr>
        <p:spPr>
          <a:xfrm>
            <a:off x="666031" y="3170042"/>
            <a:ext cx="88697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venv</a:t>
            </a:r>
            <a:r>
              <a:rPr lang="en-US" dirty="0">
                <a:latin typeface="Courier" pitchFamily="2" charset="0"/>
              </a:rPr>
              <a:t>) $ </a:t>
            </a:r>
            <a:r>
              <a:rPr lang="en-US" dirty="0" err="1">
                <a:latin typeface="Courier" pitchFamily="2" charset="0"/>
              </a:rPr>
              <a:t>realpython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The latest tutorials from Real Python (https://</a:t>
            </a:r>
            <a:r>
              <a:rPr lang="en-US" dirty="0" err="1">
                <a:latin typeface="Courier" pitchFamily="2" charset="0"/>
              </a:rPr>
              <a:t>realpython.com</a:t>
            </a:r>
            <a:r>
              <a:rPr lang="en-US" dirty="0">
                <a:latin typeface="Courier" pitchFamily="2" charset="0"/>
              </a:rPr>
              <a:t>/)</a:t>
            </a:r>
          </a:p>
          <a:p>
            <a:r>
              <a:rPr lang="en-US" dirty="0">
                <a:latin typeface="Courier" pitchFamily="2" charset="0"/>
              </a:rPr>
              <a:t>  0 How to Publish an Open-Source Python Package to </a:t>
            </a:r>
            <a:r>
              <a:rPr lang="en-US" dirty="0" err="1">
                <a:latin typeface="Courier" pitchFamily="2" charset="0"/>
              </a:rPr>
              <a:t>PyPI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[...]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26D99C-6F1A-554B-9003-165D4A3211F5}"/>
              </a:ext>
            </a:extLst>
          </p:cNvPr>
          <p:cNvSpPr txBox="1">
            <a:spLocks/>
          </p:cNvSpPr>
          <p:nvPr/>
        </p:nvSpPr>
        <p:spPr>
          <a:xfrm>
            <a:off x="311104" y="4336030"/>
            <a:ext cx="11449272" cy="965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0" dirty="0"/>
              <a:t>또한 모든 디렉터리에서 </a:t>
            </a:r>
            <a:r>
              <a:rPr lang="en-US" sz="2000" dirty="0"/>
              <a:t>python-m reader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사용하거나 </a:t>
            </a:r>
            <a:r>
              <a:rPr lang="en-US" sz="2000" b="0" dirty="0"/>
              <a:t>REPL </a:t>
            </a:r>
            <a:r>
              <a:rPr lang="ko-KR" altLang="en-US" sz="2000" b="0" dirty="0"/>
              <a:t>또는 다른 스크립트에서 </a:t>
            </a:r>
            <a:r>
              <a:rPr lang="en-US" sz="2000" b="0" dirty="0"/>
              <a:t>package</a:t>
            </a:r>
            <a:r>
              <a:rPr lang="ko-KR" altLang="en-US" sz="2000" b="0" dirty="0" err="1"/>
              <a:t>를</a:t>
            </a:r>
            <a:r>
              <a:rPr lang="ko-KR" altLang="en-US" sz="2000" b="0" dirty="0"/>
              <a:t> </a:t>
            </a:r>
            <a:r>
              <a:rPr lang="en-US" sz="2000" b="0" dirty="0"/>
              <a:t>import</a:t>
            </a:r>
            <a:r>
              <a:rPr lang="ko-KR" altLang="en-US" sz="2000" b="0" dirty="0"/>
              <a:t>할 수 있다</a:t>
            </a:r>
            <a:r>
              <a:rPr lang="en-US" altLang="ko-KR" sz="2000" b="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5D9305-43CB-4A4D-B3B6-F550C2F70416}"/>
              </a:ext>
            </a:extLst>
          </p:cNvPr>
          <p:cNvSpPr/>
          <p:nvPr/>
        </p:nvSpPr>
        <p:spPr>
          <a:xfrm>
            <a:off x="666031" y="5404675"/>
            <a:ext cx="85940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&gt;&gt;&gt; from reader import feed</a:t>
            </a:r>
          </a:p>
          <a:p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feed.get_titles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Courier" pitchFamily="2" charset="0"/>
              </a:rPr>
              <a:t>['How to Publish an Open-Source Python Package to </a:t>
            </a:r>
            <a:r>
              <a:rPr lang="en-US" dirty="0" err="1">
                <a:latin typeface="Courier" pitchFamily="2" charset="0"/>
              </a:rPr>
              <a:t>PyPI</a:t>
            </a:r>
            <a:r>
              <a:rPr lang="en-US" dirty="0">
                <a:latin typeface="Courier" pitchFamily="2" charset="0"/>
              </a:rPr>
              <a:t>', ...]</a:t>
            </a:r>
          </a:p>
        </p:txBody>
      </p:sp>
    </p:spTree>
    <p:extLst>
      <p:ext uri="{BB962C8B-B14F-4D97-AF65-F5344CB8AC3E}">
        <p14:creationId xmlns:p14="http://schemas.microsoft.com/office/powerpoint/2010/main" val="2141384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564904"/>
            <a:ext cx="10660616" cy="1944216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IV – 12</a:t>
            </a:r>
            <a:r>
              <a:rPr kumimoji="1"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</a:t>
            </a:r>
            <a:b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kumimoji="1" lang="en-US" altLang="ko-KR" sz="1200" dirty="0"/>
            </a:br>
            <a:r>
              <a:rPr kumimoji="1" lang="ko-KR" altLang="en-US" dirty="0"/>
              <a:t>파이썬 라이브러리 모듈 활용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406A8-1295-8F49-A4EA-E34802F7DDFF}"/>
              </a:ext>
            </a:extLst>
          </p:cNvPr>
          <p:cNvSpPr txBox="1"/>
          <p:nvPr/>
        </p:nvSpPr>
        <p:spPr>
          <a:xfrm>
            <a:off x="2400300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EDB5C-8C5B-BD4D-BE46-B55C1A6912B3}"/>
              </a:ext>
            </a:extLst>
          </p:cNvPr>
          <p:cNvSpPr txBox="1"/>
          <p:nvPr/>
        </p:nvSpPr>
        <p:spPr>
          <a:xfrm>
            <a:off x="1457325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2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0AA9-EFE3-D141-8016-873023A5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</a:t>
            </a:r>
            <a:r>
              <a:rPr lang="en-US" dirty="0" err="1"/>
              <a:t>Envronments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E25D6-2E2D-0D44-9B6A-F9A96BA2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Python </a:t>
            </a:r>
            <a:r>
              <a:rPr lang="ko-KR" altLang="en-US" b="0" dirty="0"/>
              <a:t>가상 환경의 핵심은 </a:t>
            </a:r>
            <a:r>
              <a:rPr lang="en-US" b="0" dirty="0"/>
              <a:t>Python </a:t>
            </a:r>
            <a:r>
              <a:rPr lang="ko-KR" altLang="en-US" b="0" dirty="0"/>
              <a:t>프로젝트를 위한 격리된 환경을 만드는 것이다</a:t>
            </a:r>
            <a:r>
              <a:rPr lang="en-US" altLang="ko-KR" b="0" dirty="0"/>
              <a:t>. </a:t>
            </a:r>
            <a:r>
              <a:rPr lang="ko-KR" altLang="en-US" b="0" dirty="0"/>
              <a:t>즉</a:t>
            </a:r>
            <a:r>
              <a:rPr lang="en-US" altLang="ko-KR" b="0" dirty="0"/>
              <a:t>, </a:t>
            </a:r>
            <a:r>
              <a:rPr lang="ko-KR" altLang="en-US" b="0" dirty="0"/>
              <a:t>다른 프로젝트의 종속성에 관계없이 프로젝트 </a:t>
            </a:r>
            <a:r>
              <a:rPr lang="ko-KR" altLang="en-US" dirty="0"/>
              <a:t>각각의 고유한 종속성</a:t>
            </a:r>
            <a:r>
              <a:rPr lang="ko-KR" altLang="en-US" b="0" dirty="0"/>
              <a:t>을 갖을 수 있도록 하는 것이다</a:t>
            </a:r>
            <a:r>
              <a:rPr lang="en-US" altLang="ko-KR" b="0" dirty="0"/>
              <a:t>.</a:t>
            </a:r>
          </a:p>
          <a:p>
            <a:r>
              <a:rPr lang="en-US" b="0" i="1" dirty="0" err="1"/>
              <a:t>ProjectA</a:t>
            </a:r>
            <a:r>
              <a:rPr lang="ko-KR" altLang="en-US" b="0" dirty="0"/>
              <a:t>와 </a:t>
            </a:r>
            <a:r>
              <a:rPr lang="en-US" b="0" i="1" dirty="0" err="1"/>
              <a:t>ProjectB</a:t>
            </a:r>
            <a:r>
              <a:rPr lang="ko-KR" altLang="en-US" b="0" dirty="0" err="1"/>
              <a:t>를</a:t>
            </a:r>
            <a:r>
              <a:rPr lang="ko-KR" altLang="en-US" b="0" dirty="0"/>
              <a:t> 위해 별도의 가상 환경을 구축할 수 있다면 각 가상환경에서 어느 버전의 </a:t>
            </a:r>
            <a:r>
              <a:rPr lang="en-US" b="0" i="1" dirty="0" err="1"/>
              <a:t>ProjectC</a:t>
            </a:r>
            <a:r>
              <a:rPr lang="ko-KR" altLang="en-US" b="0" dirty="0" err="1"/>
              <a:t>를</a:t>
            </a:r>
            <a:r>
              <a:rPr lang="ko-KR" altLang="en-US" b="0" dirty="0"/>
              <a:t> 선택해도</a:t>
            </a:r>
            <a:r>
              <a:rPr lang="en-US" altLang="ko-KR" b="0" dirty="0"/>
              <a:t>, </a:t>
            </a:r>
            <a:r>
              <a:rPr lang="ko-KR" altLang="en-US" b="0" dirty="0"/>
              <a:t>다른 </a:t>
            </a:r>
            <a:r>
              <a:rPr lang="ko-KR" altLang="en-US" b="0" dirty="0" err="1"/>
              <a:t>가상환경에</a:t>
            </a:r>
            <a:r>
              <a:rPr lang="ko-KR" altLang="en-US" b="0" dirty="0"/>
              <a:t> 의존하지 않게 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 환경의 수에 제한이 없다</a:t>
            </a:r>
            <a:r>
              <a:rPr lang="en-US" altLang="ko-KR" b="0" dirty="0"/>
              <a:t>. </a:t>
            </a:r>
          </a:p>
          <a:p>
            <a:r>
              <a:rPr lang="en-US" b="0" dirty="0" err="1"/>
              <a:t>virtualenv</a:t>
            </a:r>
            <a:r>
              <a:rPr lang="en-US" b="0" dirty="0"/>
              <a:t> </a:t>
            </a:r>
            <a:r>
              <a:rPr lang="ko-KR" altLang="en-US" b="0" dirty="0"/>
              <a:t>또는 </a:t>
            </a:r>
            <a:r>
              <a:rPr lang="en-US" b="0" dirty="0"/>
              <a:t>pyenv </a:t>
            </a:r>
            <a:r>
              <a:rPr lang="ko-KR" altLang="en-US" b="0" dirty="0"/>
              <a:t>명령을 사용하여 쉽게 만들 수 있습니다</a:t>
            </a:r>
            <a:r>
              <a:rPr lang="en-US" altLang="ko-KR" b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67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파이썬 라이브러리 모듈 구조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812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표준 라이브러리 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표준 라이브러리 모듈이란</a:t>
            </a:r>
            <a:r>
              <a:rPr lang="en-US" altLang="ko-KR" dirty="0"/>
              <a:t>?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파이썬을</a:t>
            </a:r>
            <a:r>
              <a:rPr lang="ko-KR" altLang="en-US" dirty="0"/>
              <a:t> 설치할 때 함께 제공되며 </a:t>
            </a:r>
            <a:r>
              <a:rPr lang="en-US" altLang="ko-KR" dirty="0"/>
              <a:t>import </a:t>
            </a:r>
            <a:r>
              <a:rPr lang="ko-KR" altLang="en-US" dirty="0"/>
              <a:t>문으로 간단하게 불러와 사용할 수 있다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sz="2400" dirty="0"/>
              <a:t>sys(system)</a:t>
            </a:r>
          </a:p>
          <a:p>
            <a:pPr lvl="2">
              <a:lnSpc>
                <a:spcPct val="120000"/>
              </a:lnSpc>
            </a:pPr>
            <a:r>
              <a:rPr lang="ko-KR" altLang="en-US" sz="2000" dirty="0"/>
              <a:t>시스템의 변수와 함수를 직접 제어할 수 있는 모듈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en-US" altLang="ko-KR" sz="2400" dirty="0" err="1"/>
              <a:t>os</a:t>
            </a:r>
            <a:r>
              <a:rPr lang="en-US" altLang="ko-KR" sz="2400" dirty="0"/>
              <a:t>(operating system)</a:t>
            </a:r>
          </a:p>
          <a:p>
            <a:pPr lvl="2">
              <a:lnSpc>
                <a:spcPct val="120000"/>
              </a:lnSpc>
            </a:pPr>
            <a:r>
              <a:rPr lang="ko-KR" altLang="en-US" sz="2000" dirty="0"/>
              <a:t>운영체제의 여러 기능을 실행할 수 있는 모듈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en-US" altLang="ko-KR" sz="2400" dirty="0"/>
              <a:t>datetime</a:t>
            </a:r>
          </a:p>
          <a:p>
            <a:pPr lvl="2">
              <a:lnSpc>
                <a:spcPct val="120000"/>
              </a:lnSpc>
            </a:pPr>
            <a:r>
              <a:rPr lang="ko-KR" altLang="en-US" sz="2000" dirty="0"/>
              <a:t>날짜와 시간을 구하거나 계산 등의 처리를 할 수 있는 모듈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ko-KR" altLang="en-US" sz="2200" dirty="0"/>
              <a:t>기타</a:t>
            </a:r>
            <a:endParaRPr lang="en-US" altLang="ko-KR" sz="2200" dirty="0"/>
          </a:p>
          <a:p>
            <a:pPr lvl="2">
              <a:lnSpc>
                <a:spcPct val="120000"/>
              </a:lnSpc>
            </a:pPr>
            <a:r>
              <a:rPr lang="ko-KR" altLang="en-US" sz="2000" dirty="0"/>
              <a:t>파이썬 내장 함수</a:t>
            </a:r>
            <a:endParaRPr lang="en-US" altLang="ko-KR" sz="2000" dirty="0"/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math, random, </a:t>
            </a:r>
            <a:r>
              <a:rPr lang="en-US" altLang="ko-KR" sz="2000" dirty="0" err="1"/>
              <a:t>itertools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heapq</a:t>
            </a:r>
            <a:r>
              <a:rPr lang="en-US" altLang="ko-KR" sz="2000" dirty="0"/>
              <a:t>, bisect, calendar, …</a:t>
            </a:r>
          </a:p>
        </p:txBody>
      </p:sp>
    </p:spTree>
    <p:extLst>
      <p:ext uri="{BB962C8B-B14F-4D97-AF65-F5344CB8AC3E}">
        <p14:creationId xmlns:p14="http://schemas.microsoft.com/office/powerpoint/2010/main" val="33605791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24ED0D-98E0-415F-96B9-F6EFE5E9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</a:t>
            </a:r>
            <a:r>
              <a:rPr lang="ko-KR" altLang="en-US" dirty="0" err="1"/>
              <a:t>표준모듈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E26F4F-58BE-4BE7-9658-4C70E4A61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</a:t>
            </a:r>
            <a:r>
              <a:rPr lang="ko-KR" altLang="en-US" b="1" dirty="0" err="1">
                <a:solidFill>
                  <a:schemeClr val="accent1"/>
                </a:solidFill>
              </a:rPr>
              <a:t>설치폴더</a:t>
            </a:r>
            <a:r>
              <a:rPr lang="ko-KR" altLang="en-US" dirty="0" err="1"/>
              <a:t>에</a:t>
            </a:r>
            <a:r>
              <a:rPr lang="ko-KR" altLang="en-US" dirty="0"/>
              <a:t> 설명자료와 스크립트 파일 존재</a:t>
            </a:r>
            <a:br>
              <a:rPr lang="en-US" altLang="ko-KR" dirty="0"/>
            </a:br>
            <a:r>
              <a:rPr lang="en-US" altLang="ko-KR" sz="1344" b="1" dirty="0">
                <a:solidFill>
                  <a:schemeClr val="accent1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344" dirty="0">
                <a:latin typeface="Consolas" panose="020B0609020204030204" pitchFamily="49" charset="0"/>
              </a:rPr>
              <a:t>:\Users\</a:t>
            </a:r>
            <a:r>
              <a:rPr lang="en-US" altLang="ko-KR" sz="1344" b="1" dirty="0">
                <a:solidFill>
                  <a:schemeClr val="accent1"/>
                </a:solidFill>
                <a:latin typeface="Consolas" panose="020B0609020204030204" pitchFamily="49" charset="0"/>
              </a:rPr>
              <a:t>YPJ</a:t>
            </a:r>
            <a:r>
              <a:rPr lang="en-US" altLang="ko-KR" sz="1344" dirty="0">
                <a:latin typeface="Consolas" panose="020B0609020204030204" pitchFamily="49" charset="0"/>
              </a:rPr>
              <a:t>\AppData\Local\Programs\Python\Python38-32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D28E0-1F5D-4253-9AD8-8A0B90F6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4" y="2324293"/>
            <a:ext cx="4969424" cy="32987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0C20C4-B282-4855-85E0-5B76EDC85FC4}"/>
              </a:ext>
            </a:extLst>
          </p:cNvPr>
          <p:cNvSpPr/>
          <p:nvPr/>
        </p:nvSpPr>
        <p:spPr>
          <a:xfrm>
            <a:off x="6242904" y="2957873"/>
            <a:ext cx="1511241" cy="236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44" dirty="0"/>
              <a:t>documentations</a:t>
            </a:r>
            <a:endParaRPr lang="ko-KR" altLang="en-US" sz="1344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29F6F5-5F4C-4928-B2AE-71B6C454E3E9}"/>
              </a:ext>
            </a:extLst>
          </p:cNvPr>
          <p:cNvSpPr/>
          <p:nvPr/>
        </p:nvSpPr>
        <p:spPr>
          <a:xfrm>
            <a:off x="6242904" y="3222163"/>
            <a:ext cx="1511241" cy="236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44" dirty="0"/>
              <a:t>script files</a:t>
            </a:r>
            <a:endParaRPr lang="ko-KR" altLang="en-US" sz="1344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1904F-4BCA-43AA-9816-2BBA901DCA64}"/>
              </a:ext>
            </a:extLst>
          </p:cNvPr>
          <p:cNvSpPr/>
          <p:nvPr/>
        </p:nvSpPr>
        <p:spPr>
          <a:xfrm>
            <a:off x="1534674" y="3263947"/>
            <a:ext cx="4680770" cy="153214"/>
          </a:xfrm>
          <a:prstGeom prst="rect">
            <a:avLst/>
          </a:prstGeom>
          <a:solidFill>
            <a:srgbClr val="0D0D0D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C20000-443C-447D-8290-39B571EA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01" y="3579321"/>
            <a:ext cx="3796385" cy="21399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46C18FF-7A1E-4604-8FFE-50148DC62E7B}"/>
              </a:ext>
            </a:extLst>
          </p:cNvPr>
          <p:cNvCxnSpPr/>
          <p:nvPr/>
        </p:nvCxnSpPr>
        <p:spPr>
          <a:xfrm>
            <a:off x="1952929" y="3340553"/>
            <a:ext cx="2952840" cy="6331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0668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24ED0D-98E0-415F-96B9-F6EFE5E9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</a:t>
            </a:r>
            <a:r>
              <a:rPr lang="ko-KR" altLang="en-US" dirty="0" err="1"/>
              <a:t>표준모듈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E26F4F-58BE-4BE7-9658-4C70E4A61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프로그램에서 </a:t>
            </a:r>
            <a:r>
              <a:rPr lang="en-US" altLang="ko-KR" dirty="0"/>
              <a:t>script file</a:t>
            </a:r>
            <a:r>
              <a:rPr lang="ko-KR" altLang="en-US" dirty="0"/>
              <a:t> 열어 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9547F-B9FF-40A8-91D4-9EA741D7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77" y="2138555"/>
            <a:ext cx="4976533" cy="2779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FABB43-9D7A-4001-ADDC-CC417E08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43" y="2981011"/>
            <a:ext cx="1599600" cy="10948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902C49-D728-44FA-A7CD-295C5DB79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40" y="1826931"/>
            <a:ext cx="6028387" cy="4230893"/>
          </a:xfrm>
          <a:prstGeom prst="rect">
            <a:avLst/>
          </a:prstGeom>
        </p:spPr>
      </p:pic>
      <p:sp>
        <p:nvSpPr>
          <p:cNvPr id="14" name="폭발: 14pt 13">
            <a:extLst>
              <a:ext uri="{FF2B5EF4-FFF2-40B4-BE49-F238E27FC236}">
                <a16:creationId xmlns:a16="http://schemas.microsoft.com/office/drawing/2014/main" id="{E17BD45C-3E52-4F16-A186-2D41797D5433}"/>
              </a:ext>
            </a:extLst>
          </p:cNvPr>
          <p:cNvSpPr/>
          <p:nvPr/>
        </p:nvSpPr>
        <p:spPr>
          <a:xfrm>
            <a:off x="2457915" y="3755468"/>
            <a:ext cx="564103" cy="386129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sp>
        <p:nvSpPr>
          <p:cNvPr id="15" name="폭발: 14pt 14">
            <a:extLst>
              <a:ext uri="{FF2B5EF4-FFF2-40B4-BE49-F238E27FC236}">
                <a16:creationId xmlns:a16="http://schemas.microsoft.com/office/drawing/2014/main" id="{1C207AA9-EEA7-48C2-9E03-CF27CD3CB4C1}"/>
              </a:ext>
            </a:extLst>
          </p:cNvPr>
          <p:cNvSpPr/>
          <p:nvPr/>
        </p:nvSpPr>
        <p:spPr>
          <a:xfrm>
            <a:off x="1451057" y="2608659"/>
            <a:ext cx="564103" cy="386129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</p:spTree>
    <p:extLst>
      <p:ext uri="{BB962C8B-B14F-4D97-AF65-F5344CB8AC3E}">
        <p14:creationId xmlns:p14="http://schemas.microsoft.com/office/powerpoint/2010/main" val="1199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24ED0D-98E0-415F-96B9-F6EFE5E9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</a:t>
            </a:r>
            <a:r>
              <a:rPr lang="ko-KR" altLang="en-US" dirty="0" err="1"/>
              <a:t>표준모듈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E26F4F-58BE-4BE7-9658-4C70E4A61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프로그램에서 모듈 사용방법 찾아보기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70314-39F1-4C4C-9D26-BF1EF4A2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22" y="1974104"/>
            <a:ext cx="4976533" cy="2779749"/>
          </a:xfrm>
          <a:prstGeom prst="rect">
            <a:avLst/>
          </a:prstGeom>
        </p:spPr>
      </p:pic>
      <p:sp>
        <p:nvSpPr>
          <p:cNvPr id="15" name="폭발: 14pt 14">
            <a:extLst>
              <a:ext uri="{FF2B5EF4-FFF2-40B4-BE49-F238E27FC236}">
                <a16:creationId xmlns:a16="http://schemas.microsoft.com/office/drawing/2014/main" id="{1C207AA9-EEA7-48C2-9E03-CF27CD3CB4C1}"/>
              </a:ext>
            </a:extLst>
          </p:cNvPr>
          <p:cNvSpPr/>
          <p:nvPr/>
        </p:nvSpPr>
        <p:spPr>
          <a:xfrm>
            <a:off x="3418447" y="2502507"/>
            <a:ext cx="564103" cy="386129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F56CAC-F8DB-44DC-A77A-AC4F7CA4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676" y="1855668"/>
            <a:ext cx="6458257" cy="40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4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외부 라이브러리 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외부 라이브러리 모듈이란</a:t>
            </a:r>
            <a:r>
              <a:rPr lang="en-US" altLang="ko-KR" dirty="0"/>
              <a:t>?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파이썬 자체에는 없지만 다른 실력 있는 개발자가 만들어 제공하는 모듈 묶음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pip install </a:t>
            </a:r>
            <a:r>
              <a:rPr lang="ko-KR" altLang="en-US" dirty="0"/>
              <a:t>명령을 사용하여 설치 후 </a:t>
            </a:r>
            <a:r>
              <a:rPr lang="en-US" altLang="ko-KR" dirty="0"/>
              <a:t>import 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과학기술 데이터 분석 라이브러리</a:t>
            </a:r>
            <a:endParaRPr lang="en-US" altLang="ko-KR" sz="2400" dirty="0"/>
          </a:p>
          <a:p>
            <a:pPr lvl="2">
              <a:lnSpc>
                <a:spcPct val="120000"/>
              </a:lnSpc>
            </a:pPr>
            <a:r>
              <a:rPr lang="en-US" altLang="ko-KR" sz="2200" dirty="0"/>
              <a:t>pandas, </a:t>
            </a:r>
            <a:r>
              <a:rPr lang="en-US" altLang="ko-KR" sz="2200" dirty="0" err="1"/>
              <a:t>numpy</a:t>
            </a:r>
            <a:r>
              <a:rPr lang="en-US" altLang="ko-KR" sz="2200" dirty="0"/>
              <a:t>, matplotlib, </a:t>
            </a:r>
            <a:r>
              <a:rPr lang="en-US" altLang="ko-KR" sz="2200" dirty="0" err="1"/>
              <a:t>seabon</a:t>
            </a:r>
            <a:r>
              <a:rPr lang="en-US" altLang="ko-KR" sz="2200" dirty="0"/>
              <a:t>, …</a:t>
            </a:r>
          </a:p>
          <a:p>
            <a:pPr lvl="2">
              <a:lnSpc>
                <a:spcPct val="120000"/>
              </a:lnSpc>
            </a:pPr>
            <a:endParaRPr lang="en-US" altLang="ko-KR" sz="2200" dirty="0"/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인공지능 라이브러리</a:t>
            </a:r>
            <a:endParaRPr lang="en-US" altLang="ko-KR" sz="2400" dirty="0"/>
          </a:p>
          <a:p>
            <a:pPr lvl="2">
              <a:lnSpc>
                <a:spcPct val="120000"/>
              </a:lnSpc>
            </a:pPr>
            <a:r>
              <a:rPr lang="en-US" altLang="ko-KR" sz="2200" dirty="0" err="1"/>
              <a:t>keras</a:t>
            </a:r>
            <a:r>
              <a:rPr lang="en-US" altLang="ko-KR" sz="2200" dirty="0"/>
              <a:t>, </a:t>
            </a:r>
            <a:r>
              <a:rPr lang="en-US" altLang="ko-KR" sz="2200" dirty="0" err="1"/>
              <a:t>tensorflow</a:t>
            </a:r>
            <a:r>
              <a:rPr lang="en-US" altLang="ko-KR" sz="22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53715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890C93E-C8A7-4D3F-B586-04069E9C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외부 모듈 설치 및 사용 예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3D96FE-0904-4FBD-B541-75DAB7ECB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모듈 라이브러리 패키지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13CEA7-E2BF-47CE-902B-D5FCBF1F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1" y="2435195"/>
            <a:ext cx="4116304" cy="168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830FC-99F1-4724-9E00-71B35CCF28C7}"/>
              </a:ext>
            </a:extLst>
          </p:cNvPr>
          <p:cNvSpPr txBox="1"/>
          <p:nvPr/>
        </p:nvSpPr>
        <p:spPr>
          <a:xfrm>
            <a:off x="1153051" y="2159527"/>
            <a:ext cx="4400102" cy="29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44" dirty="0" err="1"/>
              <a:t>cmd</a:t>
            </a:r>
            <a:r>
              <a:rPr lang="en-US" altLang="ko-KR" sz="1344" dirty="0"/>
              <a:t> </a:t>
            </a:r>
            <a:r>
              <a:rPr lang="ko-KR" altLang="en-US" sz="1344" dirty="0"/>
              <a:t>창에서 </a:t>
            </a:r>
            <a:r>
              <a:rPr lang="en-US" altLang="ko-KR" sz="1344" dirty="0"/>
              <a:t>pip </a:t>
            </a:r>
            <a:r>
              <a:rPr lang="ko-KR" altLang="en-US" sz="1344" dirty="0"/>
              <a:t>명령 사용하여 설치 </a:t>
            </a:r>
            <a:r>
              <a:rPr lang="en-US" altLang="ko-KR" sz="1344" dirty="0"/>
              <a:t>(pip</a:t>
            </a:r>
            <a:r>
              <a:rPr lang="ko-KR" altLang="en-US" sz="1344" dirty="0"/>
              <a:t> </a:t>
            </a:r>
            <a:r>
              <a:rPr lang="en-US" altLang="ko-KR" sz="1344" dirty="0"/>
              <a:t>install</a:t>
            </a:r>
            <a:r>
              <a:rPr lang="ko-KR" altLang="en-US" sz="1344" dirty="0"/>
              <a:t> </a:t>
            </a:r>
            <a:r>
              <a:rPr lang="en-US" altLang="ko-KR" sz="1344" dirty="0" err="1"/>
              <a:t>numpy</a:t>
            </a:r>
            <a:r>
              <a:rPr lang="en-US" altLang="ko-KR" sz="1344" dirty="0"/>
              <a:t>)</a:t>
            </a:r>
            <a:endParaRPr lang="ko-KR" altLang="en-US" sz="1344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1010D4-DFF7-4810-B6BE-0B543FB4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34" y="2235364"/>
            <a:ext cx="3049904" cy="1763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ECAB0E-463E-4E41-8055-255EC9188726}"/>
              </a:ext>
            </a:extLst>
          </p:cNvPr>
          <p:cNvSpPr txBox="1"/>
          <p:nvPr/>
        </p:nvSpPr>
        <p:spPr>
          <a:xfrm>
            <a:off x="6066631" y="1883863"/>
            <a:ext cx="3016994" cy="29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44" dirty="0"/>
              <a:t>파이썬 폴더에 </a:t>
            </a:r>
            <a:r>
              <a:rPr lang="en-US" altLang="ko-KR" sz="1344" dirty="0" err="1"/>
              <a:t>numpy</a:t>
            </a:r>
            <a:r>
              <a:rPr lang="en-US" altLang="ko-KR" sz="1344" dirty="0"/>
              <a:t> </a:t>
            </a:r>
            <a:r>
              <a:rPr lang="ko-KR" altLang="en-US" sz="1344" dirty="0"/>
              <a:t>패키지 설치 됨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A2D8A55-CDA7-43E0-BAAF-4916AF7EB7D1}"/>
              </a:ext>
            </a:extLst>
          </p:cNvPr>
          <p:cNvSpPr/>
          <p:nvPr/>
        </p:nvSpPr>
        <p:spPr>
          <a:xfrm>
            <a:off x="5458206" y="2762762"/>
            <a:ext cx="494461" cy="62979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252CB1-3D77-4B0E-87B5-DF67F73F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479" y="3845152"/>
            <a:ext cx="2097489" cy="17778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A6593C-5D8B-48BB-9BCF-9609347A2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401" y="4252520"/>
            <a:ext cx="1599600" cy="1094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82385-E6C9-46C1-8EFD-48B18B281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986" y="3838582"/>
            <a:ext cx="2744203" cy="178444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AB7FA27-E8D5-4497-B627-8EF495164124}"/>
              </a:ext>
            </a:extLst>
          </p:cNvPr>
          <p:cNvSpPr/>
          <p:nvPr/>
        </p:nvSpPr>
        <p:spPr>
          <a:xfrm>
            <a:off x="4291404" y="4494982"/>
            <a:ext cx="1229479" cy="62979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20D2B7-FAEE-47A8-AC23-A46D0451CE7B}"/>
              </a:ext>
            </a:extLst>
          </p:cNvPr>
          <p:cNvSpPr/>
          <p:nvPr/>
        </p:nvSpPr>
        <p:spPr>
          <a:xfrm>
            <a:off x="7422121" y="2235364"/>
            <a:ext cx="661603" cy="25433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</p:spTree>
    <p:extLst>
      <p:ext uri="{BB962C8B-B14F-4D97-AF65-F5344CB8AC3E}">
        <p14:creationId xmlns:p14="http://schemas.microsoft.com/office/powerpoint/2010/main" val="3190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3" grpId="0" animBg="1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E08CD3-C43F-4D59-B672-262C7C6A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라이브러리 활용에 대하여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3D5925-228E-4984-A6ED-F39A9410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공식 홈페이지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https://www.python.org/</a:t>
            </a:r>
            <a:endParaRPr lang="en-US" altLang="ko-KR" dirty="0"/>
          </a:p>
          <a:p>
            <a:r>
              <a:rPr lang="ko-KR" altLang="en-US" dirty="0"/>
              <a:t>파이썬 라이브러리 패키지 커뮤니티</a:t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https://pypi.org/</a:t>
            </a:r>
            <a:endParaRPr lang="en-US" altLang="ko-KR" dirty="0"/>
          </a:p>
          <a:p>
            <a:r>
              <a:rPr lang="ko-KR" altLang="en-US" dirty="0"/>
              <a:t>전세계 최대 공개소프트웨어 커뮤니티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hlinkClick r:id="rId4"/>
              </a:rPr>
              <a:t>https://github.com/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4049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78FEA3-DFE1-4B01-AE4A-C0CBF578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https://www.python.org/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4873471-D653-5A55-1E1C-460501BEA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711D0-BE11-4436-A41B-8C291B76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0" y="1260798"/>
            <a:ext cx="7003054" cy="476165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E03F610-D566-4E64-A444-782E80B09CA5}"/>
              </a:ext>
            </a:extLst>
          </p:cNvPr>
          <p:cNvSpPr/>
          <p:nvPr/>
        </p:nvSpPr>
        <p:spPr>
          <a:xfrm>
            <a:off x="4263975" y="1645844"/>
            <a:ext cx="727996" cy="372665"/>
          </a:xfrm>
          <a:prstGeom prst="ellipse">
            <a:avLst/>
          </a:prstGeom>
          <a:solidFill>
            <a:srgbClr val="4472C4">
              <a:alpha val="2902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34999966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78FEA3-DFE1-4B01-AE4A-C0CBF578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https://pypi.org/</a:t>
            </a:r>
            <a:endParaRPr lang="en-US" altLang="ko-KR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3F342A-8653-E8BF-B178-DEA92AB40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1E1D4-28E3-42F9-9022-FC400206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2" y="1307227"/>
            <a:ext cx="7169710" cy="487497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E03F610-D566-4E64-A444-782E80B09CA5}"/>
              </a:ext>
            </a:extLst>
          </p:cNvPr>
          <p:cNvSpPr/>
          <p:nvPr/>
        </p:nvSpPr>
        <p:spPr>
          <a:xfrm>
            <a:off x="2233940" y="3222084"/>
            <a:ext cx="802470" cy="413832"/>
          </a:xfrm>
          <a:prstGeom prst="ellipse">
            <a:avLst/>
          </a:prstGeom>
          <a:solidFill>
            <a:srgbClr val="4472C4">
              <a:alpha val="2902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9F0EDA-8E8E-4875-878A-E4C3F56DA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108" y="2558290"/>
            <a:ext cx="6006543" cy="40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2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5DCA-A64A-CD41-BC63-5621F4F5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Virtual </a:t>
            </a:r>
            <a:r>
              <a:rPr lang="en-US" dirty="0" err="1"/>
              <a:t>Enviornments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E854-2F0E-9940-A4E7-60FD0089A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5375520"/>
          </a:xfrm>
        </p:spPr>
        <p:txBody>
          <a:bodyPr/>
          <a:lstStyle/>
          <a:p>
            <a:r>
              <a:rPr lang="en-US" b="0" dirty="0"/>
              <a:t>Python 3</a:t>
            </a:r>
            <a:r>
              <a:rPr lang="ko-KR" altLang="en-US" b="0" dirty="0"/>
              <a:t>을 사용하는 것으로 가정하고</a:t>
            </a:r>
            <a:r>
              <a:rPr lang="en-US" altLang="ko-KR" b="0" dirty="0"/>
              <a:t>, </a:t>
            </a:r>
            <a:r>
              <a:rPr lang="en-US" b="0" dirty="0"/>
              <a:t>Python 3 </a:t>
            </a:r>
            <a:r>
              <a:rPr lang="ko-KR" altLang="en-US" b="0" dirty="0"/>
              <a:t>표준 라이브러리에는 이미 설치된 </a:t>
            </a:r>
            <a:r>
              <a:rPr lang="en-US" dirty="0">
                <a:latin typeface="Courier" pitchFamily="2" charset="0"/>
              </a:rPr>
              <a:t>venv</a:t>
            </a:r>
            <a:r>
              <a:rPr lang="en-US" b="0" dirty="0"/>
              <a:t> </a:t>
            </a:r>
            <a:r>
              <a:rPr lang="ko-KR" altLang="en-US" b="0" dirty="0"/>
              <a:t>모듈이 포함되어 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새 디렉토리를 생성</a:t>
            </a:r>
            <a:endParaRPr lang="en-US" altLang="ko-KR" b="0" dirty="0"/>
          </a:p>
          <a:p>
            <a:pPr marL="457200" lvl="1" indent="0">
              <a:buNone/>
            </a:pPr>
            <a:r>
              <a:rPr lang="en-US" b="0" dirty="0">
                <a:latin typeface="Courier" pitchFamily="2" charset="0"/>
              </a:rPr>
              <a:t>$ </a:t>
            </a:r>
            <a:r>
              <a:rPr lang="en-US" b="0" dirty="0" err="1">
                <a:latin typeface="Courier" pitchFamily="2" charset="0"/>
              </a:rPr>
              <a:t>mkdir</a:t>
            </a:r>
            <a:r>
              <a:rPr lang="en-US" b="0" dirty="0">
                <a:latin typeface="Courier" pitchFamily="2" charset="0"/>
              </a:rPr>
              <a:t> python-virtual-environments &amp;&amp; cd python-virtual-environments</a:t>
            </a:r>
            <a:endParaRPr lang="en-US" altLang="ko-KR" b="0" dirty="0">
              <a:latin typeface="Courier" pitchFamily="2" charset="0"/>
            </a:endParaRPr>
          </a:p>
          <a:p>
            <a:r>
              <a:rPr lang="ko-KR" altLang="en-US" b="0" dirty="0"/>
              <a:t>디렉토리내에 새로운 가상 환경을 생성</a:t>
            </a:r>
            <a:endParaRPr lang="en-US" altLang="ko-KR" b="0" dirty="0"/>
          </a:p>
          <a:p>
            <a:pPr marL="457200" lvl="1" indent="0">
              <a:buNone/>
            </a:pPr>
            <a:r>
              <a:rPr lang="en-US" b="0" dirty="0">
                <a:latin typeface="Courier" pitchFamily="2" charset="0"/>
              </a:rPr>
              <a:t># Python 3 </a:t>
            </a:r>
          </a:p>
          <a:p>
            <a:pPr marL="457200" lvl="1" indent="0">
              <a:buNone/>
            </a:pPr>
            <a:r>
              <a:rPr lang="en-US" b="0" dirty="0">
                <a:latin typeface="Courier" pitchFamily="2" charset="0"/>
              </a:rPr>
              <a:t>$ python3 -m </a:t>
            </a:r>
            <a:r>
              <a:rPr lang="en-US" b="0" dirty="0" err="1">
                <a:latin typeface="Courier" pitchFamily="2" charset="0"/>
              </a:rPr>
              <a:t>venv</a:t>
            </a:r>
            <a:r>
              <a:rPr lang="en-US" b="0" dirty="0">
                <a:latin typeface="Courier" pitchFamily="2" charset="0"/>
              </a:rPr>
              <a:t> </a:t>
            </a:r>
            <a:r>
              <a:rPr lang="en-US" b="0" dirty="0" err="1">
                <a:latin typeface="Courier" pitchFamily="2" charset="0"/>
              </a:rPr>
              <a:t>env</a:t>
            </a:r>
            <a:endParaRPr lang="en-US" b="0" dirty="0">
              <a:latin typeface="Courier" pitchFamily="2" charset="0"/>
            </a:endParaRPr>
          </a:p>
          <a:p>
            <a:pPr marL="57150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546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4DB12BC-B529-45D4-A576-76618B6F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AECF9A-612E-95A4-CF18-E50CB3D8D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D8D53F-F419-4009-9E4C-39E85F24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0" y="1387460"/>
            <a:ext cx="6770913" cy="46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20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A73719-F054-4F83-B395-944BD524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내 </a:t>
            </a:r>
            <a:r>
              <a:rPr lang="en-US" altLang="ko-KR" sz="2800" dirty="0"/>
              <a:t>PC</a:t>
            </a:r>
            <a:r>
              <a:rPr lang="ko-KR" altLang="en-US" sz="2800" dirty="0"/>
              <a:t>의 파이썬 프로그램 관련 파일들 </a:t>
            </a:r>
            <a:r>
              <a:rPr lang="en-US" altLang="ko-KR" sz="2800" dirty="0"/>
              <a:t>(Windows </a:t>
            </a:r>
            <a:r>
              <a:rPr lang="ko-KR" altLang="en-US" sz="2800" dirty="0"/>
              <a:t>중심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F48023-A119-4839-878C-89865C4CA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파이썬 기본 폴더 </a:t>
            </a:r>
            <a:r>
              <a:rPr lang="en-US" altLang="ko-KR" dirty="0"/>
              <a:t>(</a:t>
            </a:r>
            <a:r>
              <a:rPr lang="ko-KR" altLang="en-US" dirty="0"/>
              <a:t>설치 </a:t>
            </a:r>
            <a:r>
              <a:rPr lang="en-US" altLang="ko-KR" dirty="0"/>
              <a:t>Default)</a:t>
            </a:r>
            <a:br>
              <a:rPr lang="en-US" altLang="ko-KR" dirty="0"/>
            </a:br>
            <a:r>
              <a:rPr lang="en-US" altLang="ko-KR" dirty="0"/>
              <a:t>C:\Users\</a:t>
            </a:r>
            <a:r>
              <a:rPr lang="en-US" altLang="ko-KR" dirty="0">
                <a:solidFill>
                  <a:srgbClr val="0070C0"/>
                </a:solidFill>
              </a:rPr>
              <a:t>YPJ</a:t>
            </a:r>
            <a:r>
              <a:rPr lang="en-US" altLang="ko-KR" dirty="0"/>
              <a:t>\</a:t>
            </a:r>
            <a:r>
              <a:rPr lang="en-US" altLang="ko-KR" dirty="0">
                <a:solidFill>
                  <a:srgbClr val="00B050"/>
                </a:solidFill>
              </a:rPr>
              <a:t>AppData</a:t>
            </a:r>
            <a:r>
              <a:rPr lang="en-US" altLang="ko-KR" dirty="0"/>
              <a:t>\Local\Programs\Python\</a:t>
            </a:r>
            <a:r>
              <a:rPr lang="en-US" altLang="ko-KR" dirty="0">
                <a:solidFill>
                  <a:srgbClr val="0070C0"/>
                </a:solidFill>
              </a:rPr>
              <a:t>Python39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YPJ: </a:t>
            </a:r>
            <a:r>
              <a:rPr lang="ko-KR" altLang="en-US" dirty="0">
                <a:solidFill>
                  <a:srgbClr val="0070C0"/>
                </a:solidFill>
              </a:rPr>
              <a:t>사용자 계정 폴더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AppData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 err="1">
                <a:solidFill>
                  <a:srgbClr val="0070C0"/>
                </a:solidFill>
              </a:rPr>
              <a:t>숨김폴더로</a:t>
            </a:r>
            <a:r>
              <a:rPr lang="ko-KR" altLang="en-US" dirty="0">
                <a:solidFill>
                  <a:srgbClr val="0070C0"/>
                </a:solidFill>
              </a:rPr>
              <a:t> 설정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파이썬 폴더 구성 프로그램</a:t>
            </a:r>
            <a:endParaRPr lang="en-US" altLang="ko-KR" dirty="0"/>
          </a:p>
          <a:p>
            <a:pPr lvl="1"/>
            <a:r>
              <a:rPr lang="en-US" altLang="ko-KR" dirty="0"/>
              <a:t>python.exe</a:t>
            </a:r>
          </a:p>
          <a:p>
            <a:pPr lvl="1"/>
            <a:r>
              <a:rPr lang="en-US" altLang="ko-KR" dirty="0"/>
              <a:t>pythonw.exe</a:t>
            </a:r>
          </a:p>
          <a:p>
            <a:pPr lvl="1"/>
            <a:r>
              <a:rPr lang="en-US" altLang="ko-KR" dirty="0"/>
              <a:t>Scripts </a:t>
            </a:r>
            <a:r>
              <a:rPr lang="ko-KR" altLang="en-US" dirty="0"/>
              <a:t>폴더</a:t>
            </a:r>
            <a:r>
              <a:rPr lang="en-US" altLang="ko-KR" dirty="0"/>
              <a:t>: pip.exe, pip3.exe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en-US" altLang="ko-KR" dirty="0"/>
              <a:t>Lib </a:t>
            </a:r>
            <a:r>
              <a:rPr lang="ko-KR" altLang="en-US" dirty="0"/>
              <a:t>폴더</a:t>
            </a:r>
            <a:r>
              <a:rPr lang="en-US" altLang="ko-KR" dirty="0"/>
              <a:t>: </a:t>
            </a:r>
            <a:r>
              <a:rPr lang="ko-KR" altLang="en-US" dirty="0"/>
              <a:t>파이썬 라이브러리 모듈</a:t>
            </a:r>
            <a:endParaRPr lang="en-US" altLang="ko-KR" dirty="0"/>
          </a:p>
          <a:p>
            <a:pPr marL="1041141" lvl="2" indent="-284378"/>
            <a:r>
              <a:rPr lang="en-US" altLang="ko-KR" dirty="0"/>
              <a:t>random, turtle </a:t>
            </a:r>
            <a:r>
              <a:rPr lang="ko-KR" altLang="en-US" dirty="0"/>
              <a:t>등 기본 라이브러리들 </a:t>
            </a:r>
            <a:r>
              <a:rPr lang="en-US" altLang="ko-KR" dirty="0"/>
              <a:t>(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폴더 형태</a:t>
            </a:r>
            <a:r>
              <a:rPr lang="en-US" altLang="ko-KR" dirty="0"/>
              <a:t>)</a:t>
            </a:r>
          </a:p>
          <a:p>
            <a:pPr marL="1041141" lvl="2" indent="-284378"/>
            <a:r>
              <a:rPr lang="en-US" altLang="ko-KR" dirty="0"/>
              <a:t>site-packages </a:t>
            </a:r>
            <a:r>
              <a:rPr lang="ko-KR" altLang="en-US" dirty="0"/>
              <a:t>폴더</a:t>
            </a:r>
            <a:r>
              <a:rPr lang="en-US" altLang="ko-KR" dirty="0"/>
              <a:t>: pip install … </a:t>
            </a:r>
            <a:r>
              <a:rPr lang="ko-KR" altLang="en-US" dirty="0"/>
              <a:t>에 의해 설치된 라이브러리들이 설치된 폴더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264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표준 라이브러리 모듈 활용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4787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F7057-39C1-14F7-D977-871A2E6B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 </a:t>
            </a:r>
            <a:r>
              <a:rPr lang="ko-KR" altLang="en-US" dirty="0"/>
              <a:t>라이브러리 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9BB4A-007E-C237-537F-18453AC87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052736"/>
            <a:ext cx="11449272" cy="53755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컴퓨터 환경이나 프로그램 실행 등 시스템 관련 정보를 다루기 위해 사용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sys </a:t>
            </a:r>
            <a:r>
              <a:rPr lang="ko-KR" altLang="en-US" dirty="0"/>
              <a:t>라이브러리의 변수와 함수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19FB484-058E-671C-AF84-E8D4618C42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4063" y="1988840"/>
          <a:ext cx="10801200" cy="475227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83849">
                  <a:extLst>
                    <a:ext uri="{9D8B030D-6E8A-4147-A177-3AD203B41FA5}">
                      <a16:colId xmlns:a16="http://schemas.microsoft.com/office/drawing/2014/main" val="3927586101"/>
                    </a:ext>
                  </a:extLst>
                </a:gridCol>
                <a:gridCol w="10217351">
                  <a:extLst>
                    <a:ext uri="{9D8B030D-6E8A-4147-A177-3AD203B41FA5}">
                      <a16:colId xmlns:a16="http://schemas.microsoft.com/office/drawing/2014/main" val="182433152"/>
                    </a:ext>
                  </a:extLst>
                </a:gridCol>
              </a:tblGrid>
              <a:tr h="42625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import sys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(sys)	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'_'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로 시작하는 내부 변수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함수 제외</a:t>
                      </a:r>
                      <a:endParaRPr lang="en-US" altLang="ko-KR" sz="16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['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addaudithook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api_version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'audit',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base_exec_prefix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base_prefix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breakpointhook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builtin_module_names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byteorder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call_tracing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'copyright',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displayhook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dllhandle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dont_write_bytecode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exc_info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excepthook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exec_prefix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'executable', 'exit', 'flags',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float_info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float_repr_style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get_asyncgen_hooks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get_coroutine_origin_tracking_depth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getallocatedblocks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getdefaultencoding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getfilesystemencodeerrors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getfilesystemencoding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getprofile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getrecursionlimit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getrefcount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getsizeof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getswitchinterval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gettrace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getwindowsversion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hash_info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hexversion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'implementation',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int_info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'intern',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is_finalizing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last_traceback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last_type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last_value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maxsize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maxunicode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meta_path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'modules',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orig_argv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'path',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path_hooks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path_importer_cache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'platform',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platlibdir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'prefix',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pycache_prefix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set_asyncgen_hooks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set_coroutine_origin_tracking_depth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setprofile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setrecursionlimit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setswitchinterval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settrace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'stderr', 'stdin',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stdlib_module_names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stdout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thread_info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unraisablehook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'version',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version_info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warnoptions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winver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']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4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8695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DEE5A-4368-AE19-018F-080178C0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 </a:t>
            </a:r>
            <a:r>
              <a:rPr lang="ko-KR" altLang="en-US" dirty="0"/>
              <a:t>라이브러리 함수 활용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5AB8422-C989-6181-D203-0FD5631184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3186" y="1412776"/>
          <a:ext cx="10801200" cy="47525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83849">
                  <a:extLst>
                    <a:ext uri="{9D8B030D-6E8A-4147-A177-3AD203B41FA5}">
                      <a16:colId xmlns:a16="http://schemas.microsoft.com/office/drawing/2014/main" val="3927586101"/>
                    </a:ext>
                  </a:extLst>
                </a:gridCol>
                <a:gridCol w="10217351">
                  <a:extLst>
                    <a:ext uri="{9D8B030D-6E8A-4147-A177-3AD203B41FA5}">
                      <a16:colId xmlns:a16="http://schemas.microsoft.com/office/drawing/2014/main" val="182433152"/>
                    </a:ext>
                  </a:extLst>
                </a:gridCol>
              </a:tblGrid>
              <a:tr h="47525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	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sys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모듈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import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사용하고 있는 컴퓨터의 운영체제 정보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sys.getwindowsversion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sys.getwindowsversion</a:t>
                      </a: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(major=10, minor=0, build=22000, platform=2, </a:t>
                      </a:r>
                      <a:r>
                        <a:rPr lang="en-US" altLang="ko-KR" sz="16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service_pack</a:t>
                      </a: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='')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실행 중인 파이썬 버전 정보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sys.version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'3.10.4 (tags/v3.10.4:9d38120, Mar 23 2022, 23:13:41) [MSC v.1929 64 bit (AMD64)]'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6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파이썬이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 설치된 경로 정보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sys.prefix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'C:\\Users\\YPJ\\</a:t>
                      </a:r>
                      <a:r>
                        <a:rPr lang="en-US" altLang="ko-KR" sz="16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AppData</a:t>
                      </a: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\\Local\\Programs\\Python\\Python310'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문자열 파일의 기본 인코딩 방법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sys.getdefaultencoding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'utf-8'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4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9737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F7057-39C1-14F7-D977-871A2E6B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라이브러리 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9BB4A-007E-C237-537F-18453AC87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052736"/>
            <a:ext cx="11449272" cy="53755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시스템 환경 변수나 디렉터리 정보를 가져오거나 변경할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다른 프로그램의 실행이나 시스템 명령어를 파이썬 프로그램에서 사용할 수 있음</a:t>
            </a:r>
            <a:endParaRPr lang="en-US" altLang="ko-KR" sz="2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19FB484-058E-671C-AF84-E8D4618C42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2410" y="1813115"/>
          <a:ext cx="11017225" cy="50448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99418">
                  <a:extLst>
                    <a:ext uri="{9D8B030D-6E8A-4147-A177-3AD203B41FA5}">
                      <a16:colId xmlns:a16="http://schemas.microsoft.com/office/drawing/2014/main" val="3927586101"/>
                    </a:ext>
                  </a:extLst>
                </a:gridCol>
                <a:gridCol w="10417807">
                  <a:extLst>
                    <a:ext uri="{9D8B030D-6E8A-4147-A177-3AD203B41FA5}">
                      <a16:colId xmlns:a16="http://schemas.microsoft.com/office/drawing/2014/main" val="182433152"/>
                    </a:ext>
                  </a:extLst>
                </a:gridCol>
              </a:tblGrid>
              <a:tr h="42625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	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'_'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로 시작하는 내부 변수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함수 제외</a:t>
                      </a:r>
                      <a:endParaRPr lang="en-US" altLang="ko-KR" sz="16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['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'abort', 'access',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add_dll_directory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altsep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chdir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chmod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'close',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closerange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cpu_count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curdir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defpath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device_encoding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devnull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'dup', 'dup2', 'environ', 'error',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execl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execle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execlp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execlpe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execv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execve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execvp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execvpe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extsep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fdopen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fsdecode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fsencode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fspath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fstat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fsync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ftruncate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get_exec_path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get_handle_inheritable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get_inheritable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get_terminal_size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getcwd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getcwdb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getenv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getlogin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getpid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getppid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isatty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'kill',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linesep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'link',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listdir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lseek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lstat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makedirs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mkdir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'name', 'open',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pardir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'path',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pathsep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'pipe',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popen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putenv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'read',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readlink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'remove',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removedirs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'rename', 'renames', 'replace',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rmdir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scandir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set_handle_inheritable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set_inheritable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spawnl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spawnle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spawnv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spawnve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startfile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'stat',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stat_result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statvfs_result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strerror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supports_bytes_environ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supports_dir_fd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supports_effective_ids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supports_fd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supports_follow_symlinks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symlink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'sys', 'system',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terminal_size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'times',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times_result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'truncate',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umask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uname_result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'unlink',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unsetenv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urandom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utime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waitpid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waitstatus_to_exitcode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'walk', 'write']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4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9467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DEE5A-4368-AE19-018F-080178C0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라이브러리 함수 활용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5AB8422-C989-6181-D203-0FD5631184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0334" y="1196751"/>
          <a:ext cx="7056784" cy="50448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83849">
                  <a:extLst>
                    <a:ext uri="{9D8B030D-6E8A-4147-A177-3AD203B41FA5}">
                      <a16:colId xmlns:a16="http://schemas.microsoft.com/office/drawing/2014/main" val="3927586101"/>
                    </a:ext>
                  </a:extLst>
                </a:gridCol>
                <a:gridCol w="6472935">
                  <a:extLst>
                    <a:ext uri="{9D8B030D-6E8A-4147-A177-3AD203B41FA5}">
                      <a16:colId xmlns:a16="http://schemas.microsoft.com/office/drawing/2014/main" val="182433152"/>
                    </a:ext>
                  </a:extLst>
                </a:gridCol>
              </a:tblGrid>
              <a:tr h="47525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sys	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sys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모듈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import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프로그램이 실행되고 있는 현재 경로 확인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os.getcwd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'C:\\Python'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현재 경로에 존재하는 파일과 디렉터리 목록 확인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os.listdir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['Lib', 'python.exe', 'test.txt']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파일 이름을 변경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새로운 폴더 생성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os.rename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('test.txt', 'news.txt')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os.mkdir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('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tmp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')		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en-US" altLang="ko-KR" sz="16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os.rmdir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폴더 지우기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os.listdir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['Lib', 'news.txt', 'python.exe', '</a:t>
                      </a:r>
                      <a:r>
                        <a:rPr lang="en-US" altLang="ko-KR" sz="16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tmp</a:t>
                      </a: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']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윈도우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유닉스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명령어 실행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os.system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('copy news.txt memo.txt')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os.listdir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['Lib', 'memo.txt', 'news.txt', 'python.exe', '</a:t>
                      </a:r>
                      <a:r>
                        <a:rPr lang="en-US" altLang="ko-KR" sz="16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tmp</a:t>
                      </a: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4446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84FEFBC-22D3-42ED-62CA-CB070354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03" y="358853"/>
            <a:ext cx="5387241" cy="63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62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F7057-39C1-14F7-D977-871A2E6B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datetime </a:t>
            </a:r>
            <a:r>
              <a:rPr lang="ko-KR" altLang="en-US" dirty="0"/>
              <a:t>라이브러리 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9BB4A-007E-C237-537F-18453AC87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052736"/>
            <a:ext cx="11449272" cy="53755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날짜</a:t>
            </a:r>
            <a:r>
              <a:rPr lang="en-US" altLang="ko-KR" sz="2000" dirty="0"/>
              <a:t>, </a:t>
            </a:r>
            <a:r>
              <a:rPr lang="ko-KR" altLang="en-US" sz="2000" dirty="0"/>
              <a:t>시간</a:t>
            </a:r>
            <a:r>
              <a:rPr lang="en-US" altLang="ko-KR" sz="2000" dirty="0"/>
              <a:t>, </a:t>
            </a:r>
            <a:r>
              <a:rPr lang="ko-KR" altLang="en-US" sz="2000" dirty="0"/>
              <a:t>날짜와 시간의 조합을 기본 데이터로 다루는 </a:t>
            </a:r>
            <a:r>
              <a:rPr lang="en-US" altLang="ko-KR" sz="2000" dirty="0"/>
              <a:t>date, time, datetime 3</a:t>
            </a:r>
            <a:r>
              <a:rPr lang="ko-KR" altLang="en-US" sz="2000" dirty="0"/>
              <a:t>개의 클래스를 제공하여 날짜와 시간 관련 경과</a:t>
            </a:r>
            <a:r>
              <a:rPr lang="en-US" altLang="ko-KR" sz="2000" dirty="0"/>
              <a:t>, </a:t>
            </a:r>
            <a:r>
              <a:rPr lang="ko-KR" altLang="en-US" sz="2000" dirty="0"/>
              <a:t>비교 등의 연산을 하기 위해 사용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19FB484-058E-671C-AF84-E8D4618C42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055" y="1988840"/>
          <a:ext cx="10945217" cy="463645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3708">
                  <a:extLst>
                    <a:ext uri="{9D8B030D-6E8A-4147-A177-3AD203B41FA5}">
                      <a16:colId xmlns:a16="http://schemas.microsoft.com/office/drawing/2014/main" val="3927586101"/>
                    </a:ext>
                  </a:extLst>
                </a:gridCol>
                <a:gridCol w="10341509">
                  <a:extLst>
                    <a:ext uri="{9D8B030D-6E8A-4147-A177-3AD203B41FA5}">
                      <a16:colId xmlns:a16="http://schemas.microsoft.com/office/drawing/2014/main" val="182433152"/>
                    </a:ext>
                  </a:extLst>
                </a:gridCol>
              </a:tblGrid>
              <a:tr h="42625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&gt;&gt;&gt;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>
                        <a:lnSpc>
                          <a:spcPct val="110000"/>
                        </a:lnSpc>
                        <a:tabLst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import datetime as dt</a:t>
                      </a:r>
                    </a:p>
                    <a:p>
                      <a:pPr marL="92075" indent="0">
                        <a:lnSpc>
                          <a:spcPct val="110000"/>
                        </a:lnSpc>
                        <a:tabLst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(dt)</a:t>
                      </a:r>
                    </a:p>
                    <a:p>
                      <a:pPr marL="92075" indent="0">
                        <a:lnSpc>
                          <a:spcPct val="110000"/>
                        </a:lnSpc>
                        <a:tabLst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['date', 'datetime',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datetime_CAPI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'sys', 'time',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timedelta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timezone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tzinfo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']</a:t>
                      </a:r>
                    </a:p>
                    <a:p>
                      <a:pPr marL="92075" indent="0">
                        <a:lnSpc>
                          <a:spcPct val="110000"/>
                        </a:lnSpc>
                        <a:tabLst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dt.datetime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marL="92075" indent="0">
                        <a:lnSpc>
                          <a:spcPct val="110000"/>
                        </a:lnSpc>
                        <a:tabLst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['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astimezone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'combine',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ctime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'date', 'day',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dst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'fold',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fromisocalendar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fromisoformat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fromordinal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fromtimestamp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'hour',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isocalendar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isoformat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isoweekday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'max', 'microsecond', 'min', 'minute', 'month', 'now', 'replace', 'resolution', 'second',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strftime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strptime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'time', 'timestamp',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timetuple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timetz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'today',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toordinal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tzinfo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tzname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utcfromtimestamp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utcnow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utcoffset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utctimetuple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'weekday', 'year']</a:t>
                      </a:r>
                    </a:p>
                    <a:p>
                      <a:pPr marL="92075" indent="0">
                        <a:lnSpc>
                          <a:spcPct val="110000"/>
                        </a:lnSpc>
                        <a:tabLst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dt.date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marL="92075" indent="0">
                        <a:lnSpc>
                          <a:spcPct val="110000"/>
                        </a:lnSpc>
                        <a:tabLst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['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ctime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'day',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fromisocalendar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fromisoformat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fromordinal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fromtimestamp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isocalendar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isoformat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isoweekday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'max', 'min', 'month', 'replace', 'resolution',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strftime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timetuple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'today',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toordinal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'weekday', 'year']</a:t>
                      </a:r>
                    </a:p>
                    <a:p>
                      <a:pPr marL="92075" indent="0">
                        <a:lnSpc>
                          <a:spcPct val="110000"/>
                        </a:lnSpc>
                        <a:tabLst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dt.time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marL="92075" indent="0">
                        <a:lnSpc>
                          <a:spcPct val="110000"/>
                        </a:lnSpc>
                        <a:tabLst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['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dst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'fold',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fromisoformat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'hour',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isoformat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'max', 'microsecond', 'min', 'minute', 'replace', 'resolution', 'second',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strftime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tzinfo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tzname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utcoffset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']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4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2305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0FF3A-4618-1C7E-6FFF-78D6575A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기념일 계산기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E806F-C20D-1F6C-93BE-27E0EBDBF498}"/>
              </a:ext>
            </a:extLst>
          </p:cNvPr>
          <p:cNvSpPr txBox="1"/>
          <p:nvPr/>
        </p:nvSpPr>
        <p:spPr>
          <a:xfrm>
            <a:off x="305991" y="1447418"/>
            <a:ext cx="5298653" cy="11158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오늘부터 경과 날 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오늘부터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후는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E76FB06-B204-06B1-7DD6-C565D4B80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98079" y="3048697"/>
          <a:ext cx="10297144" cy="31266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97144">
                  <a:extLst>
                    <a:ext uri="{9D8B030D-6E8A-4147-A177-3AD203B41FA5}">
                      <a16:colId xmlns:a16="http://schemas.microsoft.com/office/drawing/2014/main" val="182433152"/>
                    </a:ext>
                  </a:extLst>
                </a:gridCol>
              </a:tblGrid>
              <a:tr h="2571691">
                <a:tc>
                  <a:txBody>
                    <a:bodyPr/>
                    <a:lstStyle/>
                    <a:p>
                      <a:pPr marL="92075" indent="0">
                        <a:lnSpc>
                          <a:spcPct val="140000"/>
                        </a:lnSpc>
                        <a:tabLst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import datetime as dt</a:t>
                      </a:r>
                    </a:p>
                    <a:p>
                      <a:pPr marL="92075" indent="0">
                        <a:lnSpc>
                          <a:spcPct val="140000"/>
                        </a:lnSpc>
                        <a:tabLst/>
                      </a:pPr>
                      <a:endParaRPr lang="en-US" altLang="ko-KR" sz="18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92075" indent="0">
                        <a:lnSpc>
                          <a:spcPct val="140000"/>
                        </a:lnSpc>
                        <a:tabLst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today = 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dt.date.</a:t>
                      </a:r>
                      <a:r>
                        <a:rPr lang="en-US" altLang="ko-KR" sz="1800" b="1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today</a:t>
                      </a:r>
                      <a:r>
                        <a:rPr lang="en-US" altLang="ko-KR" sz="1800" b="1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()				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오늘 날짜</a:t>
                      </a:r>
                      <a:endParaRPr lang="en-US" altLang="ko-KR" sz="1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92075" indent="0">
                        <a:lnSpc>
                          <a:spcPct val="140000"/>
                        </a:lnSpc>
                        <a:tabLst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오늘은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{}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년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{}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월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{}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일입니다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.".format(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today.year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today.month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today.day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))</a:t>
                      </a:r>
                    </a:p>
                    <a:p>
                      <a:pPr marL="92075" indent="0">
                        <a:lnSpc>
                          <a:spcPct val="140000"/>
                        </a:lnSpc>
                        <a:tabLst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period = int(input("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오늘부터 경과 날 수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: "))</a:t>
                      </a:r>
                    </a:p>
                    <a:p>
                      <a:pPr marL="92075" indent="0">
                        <a:lnSpc>
                          <a:spcPct val="140000"/>
                        </a:lnSpc>
                        <a:tabLst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future = today + 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dt.</a:t>
                      </a:r>
                      <a:r>
                        <a:rPr lang="en-US" altLang="ko-KR" sz="1800" b="1" dirty="0" err="1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timedelta</a:t>
                      </a:r>
                      <a:r>
                        <a:rPr lang="en-US" altLang="ko-KR" sz="1800" b="1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(days=period)		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날짜 더하기</a:t>
                      </a:r>
                      <a:endParaRPr lang="en-US" altLang="ko-KR" sz="1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92075" indent="0">
                        <a:lnSpc>
                          <a:spcPct val="140000"/>
                        </a:lnSpc>
                        <a:tabLst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오늘부터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{}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일 후는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{}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년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{}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월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{}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일입니다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.".format(period, 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future.year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future.month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future.day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))</a:t>
                      </a:r>
                      <a:endParaRPr lang="ko-KR" altLang="en-US" sz="1800" b="1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4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2934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</a:t>
            </a:r>
            <a:r>
              <a:rPr lang="en-US" altLang="ko-KR" dirty="0"/>
              <a:t>(Turtle Graphics)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파이썬에는</a:t>
            </a:r>
            <a:r>
              <a:rPr lang="ko-KR" altLang="en-US" dirty="0"/>
              <a:t> </a:t>
            </a:r>
            <a:r>
              <a:rPr lang="en-US" altLang="ko-KR" dirty="0"/>
              <a:t>Turtle </a:t>
            </a:r>
            <a:r>
              <a:rPr lang="ko-KR" altLang="en-US" dirty="0"/>
              <a:t>그래픽 모듈이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 등의 간단한 도형을 그리는데 사용되는 모듈</a:t>
            </a:r>
            <a:endParaRPr lang="en-US" altLang="ko-KR" dirty="0"/>
          </a:p>
          <a:p>
            <a:pPr marL="937263" lvl="5" indent="0">
              <a:buSzPct val="80000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236200" y="5545138"/>
            <a:ext cx="1897063" cy="341312"/>
          </a:xfrm>
        </p:spPr>
        <p:txBody>
          <a:bodyPr/>
          <a:lstStyle/>
          <a:p>
            <a:pPr>
              <a:defRPr/>
            </a:pPr>
            <a:fld id="{C4EC5EC8-CEB4-404D-92D3-4C80198D9313}" type="slidenum">
              <a:rPr lang="ko-KR" altLang="en-US" smtClean="0"/>
              <a:pPr>
                <a:defRPr/>
              </a:pPr>
              <a:t>99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69" y="2460087"/>
            <a:ext cx="4098119" cy="26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4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er.02">
      <a:majorFont>
        <a:latin typeface="Trebuchet MS"/>
        <a:ea typeface="나눔바른고딕"/>
        <a:cs typeface=""/>
      </a:majorFont>
      <a:minorFont>
        <a:latin typeface="Trebuchet MS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sz="28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10162</Words>
  <Application>Microsoft Macintosh PowerPoint</Application>
  <PresentationFormat>Custom</PresentationFormat>
  <Paragraphs>1109</Paragraphs>
  <Slides>121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33" baseType="lpstr">
      <vt:lpstr>굴림</vt:lpstr>
      <vt:lpstr>굴림체</vt:lpstr>
      <vt:lpstr>맑은 고딕</vt:lpstr>
      <vt:lpstr>나눔바른고딕</vt:lpstr>
      <vt:lpstr>Arial</vt:lpstr>
      <vt:lpstr>Consolas</vt:lpstr>
      <vt:lpstr>Courier</vt:lpstr>
      <vt:lpstr>Courier New</vt:lpstr>
      <vt:lpstr>Times New Roman</vt:lpstr>
      <vt:lpstr>Trebuchet MS</vt:lpstr>
      <vt:lpstr>Wingdings</vt:lpstr>
      <vt:lpstr>Office 테마</vt:lpstr>
      <vt:lpstr>Python Development EcoSystem &amp; Advanced Python Programming</vt:lpstr>
      <vt:lpstr>학습 목차</vt:lpstr>
      <vt:lpstr>Part IV – 12장  Python Ecosystem</vt:lpstr>
      <vt:lpstr>Python Virtual Environments</vt:lpstr>
      <vt:lpstr>Why Virtual Environments</vt:lpstr>
      <vt:lpstr>Why Virtual Environments (cont’d)</vt:lpstr>
      <vt:lpstr>Why Virtual Environments (cont’d)</vt:lpstr>
      <vt:lpstr>Virtual Envronments?</vt:lpstr>
      <vt:lpstr>Using Virtual Enviornments</vt:lpstr>
      <vt:lpstr>Using Virtual Enviornments (cont’d)</vt:lpstr>
      <vt:lpstr>Using Virtual Enviornments (cont’d)</vt:lpstr>
      <vt:lpstr>Using Virtual Enviornments (cont’d)</vt:lpstr>
      <vt:lpstr>Operations in Virtual Environments</vt:lpstr>
      <vt:lpstr>Operations in Virtual Environments (cont’d)</vt:lpstr>
      <vt:lpstr>Operations in Virtual Environments (cont’d)</vt:lpstr>
      <vt:lpstr>Managing Virtual Environments- virtualenvwrapper</vt:lpstr>
      <vt:lpstr>Managing Virtual Environments - virtualenvwrapper (cont’d)</vt:lpstr>
      <vt:lpstr>Managing Virtual Environments - virtualenvwrapper (cont’d)</vt:lpstr>
      <vt:lpstr>Managing Virtual Environments - virtualenvwrapper (cont’d)</vt:lpstr>
      <vt:lpstr>Pipenv: A New Python Packaging Tool</vt:lpstr>
      <vt:lpstr>Why Pipenv?</vt:lpstr>
      <vt:lpstr>Why Pipenv? (cont’d)</vt:lpstr>
      <vt:lpstr>Why Pipenv? (cont’d)</vt:lpstr>
      <vt:lpstr>Why Pipenv? (cont’d)</vt:lpstr>
      <vt:lpstr>Why Pipenv? (cont’d)</vt:lpstr>
      <vt:lpstr>Why Pipenv? (cont’d)</vt:lpstr>
      <vt:lpstr>Why Pipenv? (cont’d)</vt:lpstr>
      <vt:lpstr>Using Pipenv</vt:lpstr>
      <vt:lpstr>Using Pipenv (cont’d)</vt:lpstr>
      <vt:lpstr>Using Pipenv (cont’d)</vt:lpstr>
      <vt:lpstr>Using Pipenv? (cont’d)</vt:lpstr>
      <vt:lpstr>How to Solve</vt:lpstr>
      <vt:lpstr>How to Solve (cont’d)</vt:lpstr>
      <vt:lpstr>Pipfile</vt:lpstr>
      <vt:lpstr>Pipfile.lock</vt:lpstr>
      <vt:lpstr>PyInstaller – Distributing Python  Application</vt:lpstr>
      <vt:lpstr>배포 문제</vt:lpstr>
      <vt:lpstr>About PyInstaller</vt:lpstr>
      <vt:lpstr>Project 준비</vt:lpstr>
      <vt:lpstr>Project 준비 (cont’d)</vt:lpstr>
      <vt:lpstr>Project 준비 (cont’d)</vt:lpstr>
      <vt:lpstr>How to</vt:lpstr>
      <vt:lpstr>How to (cont’d)</vt:lpstr>
      <vt:lpstr>Digging into the Artifacts</vt:lpstr>
      <vt:lpstr>Digging into the Artifacts (cont’d)</vt:lpstr>
      <vt:lpstr>Digging into the Artifacts (cont’d)</vt:lpstr>
      <vt:lpstr>Build Customizing</vt:lpstr>
      <vt:lpstr>Testing New Executable</vt:lpstr>
      <vt:lpstr>Limitations</vt:lpstr>
      <vt:lpstr>Publishing Python Package</vt:lpstr>
      <vt:lpstr>Overview</vt:lpstr>
      <vt:lpstr>Small Packaging</vt:lpstr>
      <vt:lpstr>Small Packaging (cont’d)</vt:lpstr>
      <vt:lpstr>Small Packaging (cont’d)</vt:lpstr>
      <vt:lpstr>Call Modules </vt:lpstr>
      <vt:lpstr>Prepare Publishing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Prepare Publishing (cont’d) </vt:lpstr>
      <vt:lpstr>Part IV – 12장  파이썬 라이브러리 모듈 활용</vt:lpstr>
      <vt:lpstr>파이썬 라이브러리 모듈 구조</vt:lpstr>
      <vt:lpstr>표준 라이브러리 모듈</vt:lpstr>
      <vt:lpstr>파이썬 표준모듈</vt:lpstr>
      <vt:lpstr>파이썬 표준모듈</vt:lpstr>
      <vt:lpstr>파이썬 표준모듈</vt:lpstr>
      <vt:lpstr>외부 라이브러리 모듈</vt:lpstr>
      <vt:lpstr>외부 모듈 설치 및 사용 예</vt:lpstr>
      <vt:lpstr>파이썬 라이브러리 활용에 대하여…</vt:lpstr>
      <vt:lpstr>https://www.python.org/</vt:lpstr>
      <vt:lpstr>https://pypi.org/</vt:lpstr>
      <vt:lpstr>https://github.com/</vt:lpstr>
      <vt:lpstr>내 PC의 파이썬 프로그램 관련 파일들 (Windows 중심)</vt:lpstr>
      <vt:lpstr>표준 라이브러리 모듈 활용</vt:lpstr>
      <vt:lpstr>sys 라이브러리 모듈</vt:lpstr>
      <vt:lpstr>sys 라이브러리 함수 활용</vt:lpstr>
      <vt:lpstr>os 라이브러리 모듈</vt:lpstr>
      <vt:lpstr>os 라이브러리 함수 활용</vt:lpstr>
      <vt:lpstr>datetime 라이브러리 모듈</vt:lpstr>
      <vt:lpstr>기념일 계산기 만들기</vt:lpstr>
      <vt:lpstr>터틀 그래픽 (Turtle Graphics) 모듈</vt:lpstr>
      <vt:lpstr>터틀 그래픽 (Turtle Graphics) 모듈</vt:lpstr>
      <vt:lpstr>터틀 그래픽 (Turtle Graphics) 모듈</vt:lpstr>
      <vt:lpstr>터틀 그래픽 (Turtle Graphics) 모듈</vt:lpstr>
      <vt:lpstr>터틀 그래픽 모듈의 메소드(함수)</vt:lpstr>
      <vt:lpstr>터틀 그래픽 모듈의 메소드(함수)</vt:lpstr>
      <vt:lpstr>터틀 그래픽 모듈의 메소드</vt:lpstr>
      <vt:lpstr>도형 그리기</vt:lpstr>
      <vt:lpstr>도형 그리기</vt:lpstr>
      <vt:lpstr>도형 그리기 </vt:lpstr>
      <vt:lpstr>도형 그리기</vt:lpstr>
      <vt:lpstr>도형 그리기</vt:lpstr>
      <vt:lpstr>도형 그리기</vt:lpstr>
      <vt:lpstr>도형 그리기</vt:lpstr>
      <vt:lpstr>도형 그리기</vt:lpstr>
      <vt:lpstr>도형 그리기</vt:lpstr>
      <vt:lpstr>다양한 turtle 데모</vt:lpstr>
      <vt:lpstr>[참고] 파이썬 내장 함수</vt:lpstr>
      <vt:lpstr>프로그래밍 실습</vt:lpstr>
      <vt:lpstr>1.  datetime 모듈을 사용하여 날짜 계산하기</vt:lpstr>
      <vt:lpstr>2. 구구단 풀기 테스트</vt:lpstr>
      <vt:lpstr>PowerPoint Presentation</vt:lpstr>
      <vt:lpstr>3.  turtle 모듈을 사용하여 도넛 그리기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Lee Yoon Joon</cp:lastModifiedBy>
  <cp:revision>130</cp:revision>
  <dcterms:created xsi:type="dcterms:W3CDTF">2020-07-06T05:52:29Z</dcterms:created>
  <dcterms:modified xsi:type="dcterms:W3CDTF">2022-07-08T05:59:55Z</dcterms:modified>
</cp:coreProperties>
</file>